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6" r:id="rId2"/>
    <p:sldId id="277" r:id="rId3"/>
    <p:sldId id="257" r:id="rId4"/>
    <p:sldId id="261" r:id="rId5"/>
    <p:sldId id="263" r:id="rId6"/>
    <p:sldId id="258" r:id="rId7"/>
    <p:sldId id="278" r:id="rId8"/>
    <p:sldId id="259" r:id="rId9"/>
    <p:sldId id="281" r:id="rId10"/>
    <p:sldId id="283" r:id="rId11"/>
    <p:sldId id="282" r:id="rId12"/>
    <p:sldId id="274" r:id="rId13"/>
    <p:sldId id="264" r:id="rId14"/>
    <p:sldId id="265" r:id="rId15"/>
    <p:sldId id="266" r:id="rId16"/>
    <p:sldId id="291" r:id="rId17"/>
    <p:sldId id="267" r:id="rId18"/>
    <p:sldId id="268" r:id="rId19"/>
    <p:sldId id="269" r:id="rId20"/>
    <p:sldId id="272" r:id="rId21"/>
    <p:sldId id="270" r:id="rId22"/>
    <p:sldId id="271" r:id="rId23"/>
    <p:sldId id="260" r:id="rId24"/>
    <p:sldId id="279" r:id="rId25"/>
    <p:sldId id="280" r:id="rId26"/>
    <p:sldId id="288" r:id="rId27"/>
    <p:sldId id="286" r:id="rId28"/>
    <p:sldId id="285" r:id="rId29"/>
    <p:sldId id="292" r:id="rId30"/>
    <p:sldId id="293" r:id="rId31"/>
    <p:sldId id="294" r:id="rId32"/>
    <p:sldId id="295" r:id="rId33"/>
    <p:sldId id="289" r:id="rId34"/>
    <p:sldId id="290" r:id="rId3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8CC34"/>
    <a:srgbClr val="CCECFF"/>
    <a:srgbClr val="333300"/>
    <a:srgbClr val="99FF66"/>
    <a:srgbClr val="DFFB39"/>
    <a:srgbClr val="808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97" autoAdjust="0"/>
  </p:normalViewPr>
  <p:slideViewPr>
    <p:cSldViewPr>
      <p:cViewPr varScale="1">
        <p:scale>
          <a:sx n="90" d="100"/>
          <a:sy n="90" d="100"/>
        </p:scale>
        <p:origin x="-160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84DC9-8197-48E7-ADCC-5723ADE3B7F5}"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ru-RU"/>
        </a:p>
      </dgm:t>
    </dgm:pt>
    <dgm:pt modelId="{1C4A0A90-4F27-43A1-ACE8-0F57D206803F}">
      <dgm:prSet phldrT="[Текст]" custT="1"/>
      <dgm:spPr/>
      <dgm:t>
        <a:bodyPr/>
        <a:lstStyle/>
        <a:p>
          <a:r>
            <a:rPr lang="ru-RU" sz="1600" dirty="0" smtClean="0">
              <a:solidFill>
                <a:schemeClr val="bg1"/>
              </a:solidFill>
            </a:rPr>
            <a:t>Потребитель продукции или бизнес - партнер</a:t>
          </a:r>
          <a:endParaRPr lang="ru-RU" sz="1600" dirty="0">
            <a:solidFill>
              <a:schemeClr val="bg1"/>
            </a:solidFill>
          </a:endParaRPr>
        </a:p>
      </dgm:t>
    </dgm:pt>
    <dgm:pt modelId="{2EF4E12B-114E-4922-82F3-265135AB1F4D}" type="parTrans" cxnId="{1BD2CCDA-B06A-408B-B1FF-3291466A3EE9}">
      <dgm:prSet/>
      <dgm:spPr/>
      <dgm:t>
        <a:bodyPr/>
        <a:lstStyle/>
        <a:p>
          <a:endParaRPr lang="ru-RU" sz="1600"/>
        </a:p>
      </dgm:t>
    </dgm:pt>
    <dgm:pt modelId="{7538F7DA-BECF-48B8-B095-2330B93CCFCC}" type="sibTrans" cxnId="{1BD2CCDA-B06A-408B-B1FF-3291466A3EE9}">
      <dgm:prSet/>
      <dgm:spPr/>
      <dgm:t>
        <a:bodyPr/>
        <a:lstStyle/>
        <a:p>
          <a:endParaRPr lang="ru-RU" sz="1600"/>
        </a:p>
      </dgm:t>
    </dgm:pt>
    <dgm:pt modelId="{513EA8AF-AD21-4534-9083-D47FB05A640F}">
      <dgm:prSet phldrT="[Текст]" custT="1"/>
      <dgm:spPr/>
      <dgm:t>
        <a:bodyPr/>
        <a:lstStyle/>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Информация (о продукте, </a:t>
          </a:r>
          <a:r>
            <a:rPr kumimoji="0" lang="ru-RU"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бизнес-возможности</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lang="ru-RU" sz="1600" dirty="0"/>
        </a:p>
      </dgm:t>
    </dgm:pt>
    <dgm:pt modelId="{25D19A00-364F-4D1D-A954-725438BA9C67}" type="parTrans" cxnId="{E475B1EF-5E0E-43DD-AEB8-4CC33763709F}">
      <dgm:prSet/>
      <dgm:spPr/>
      <dgm:t>
        <a:bodyPr/>
        <a:lstStyle/>
        <a:p>
          <a:endParaRPr lang="ru-RU" sz="1600"/>
        </a:p>
      </dgm:t>
    </dgm:pt>
    <dgm:pt modelId="{06FD0F4F-6ABC-4C22-BED4-85A8BE56E4C6}" type="sibTrans" cxnId="{E475B1EF-5E0E-43DD-AEB8-4CC33763709F}">
      <dgm:prSet/>
      <dgm:spPr/>
      <dgm:t>
        <a:bodyPr/>
        <a:lstStyle/>
        <a:p>
          <a:endParaRPr lang="ru-RU" sz="1600"/>
        </a:p>
      </dgm:t>
    </dgm:pt>
    <dgm:pt modelId="{C6D7E81B-4896-46FB-8865-CD46B59926A2}">
      <dgm:prSet custT="1"/>
      <dgm:spPr/>
      <dgm:t>
        <a:bodyPr/>
        <a:lstStyle/>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Дегустация </a:t>
          </a:r>
        </a:p>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продукта </a:t>
          </a:r>
          <a:endParaRPr lang="ru-RU" sz="1600" dirty="0"/>
        </a:p>
      </dgm:t>
    </dgm:pt>
    <dgm:pt modelId="{DFDAB711-4D0F-4F97-8869-DD610E63E0F5}" type="parTrans" cxnId="{95C5C98D-76C1-4CA3-B459-F4F1359AE636}">
      <dgm:prSet/>
      <dgm:spPr/>
      <dgm:t>
        <a:bodyPr/>
        <a:lstStyle/>
        <a:p>
          <a:endParaRPr lang="ru-RU" sz="1600"/>
        </a:p>
      </dgm:t>
    </dgm:pt>
    <dgm:pt modelId="{B18BA303-7041-4817-B009-5B7098AF1A93}" type="sibTrans" cxnId="{95C5C98D-76C1-4CA3-B459-F4F1359AE636}">
      <dgm:prSet/>
      <dgm:spPr/>
      <dgm:t>
        <a:bodyPr/>
        <a:lstStyle/>
        <a:p>
          <a:endParaRPr lang="ru-RU" sz="1600"/>
        </a:p>
      </dgm:t>
    </dgm:pt>
    <dgm:pt modelId="{F0BB4C5E-67E1-48F1-990B-CA87AB61B4A4}">
      <dgm:prSet custT="1"/>
      <dgm:spPr/>
      <dgm:t>
        <a:bodyPr/>
        <a:lstStyle/>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Вопросы и ответы </a:t>
          </a:r>
          <a:endParaRPr lang="ru-RU" sz="1600" dirty="0"/>
        </a:p>
      </dgm:t>
    </dgm:pt>
    <dgm:pt modelId="{D6CBCDAA-F77F-4D58-8F45-89E8DD5B204A}" type="parTrans" cxnId="{615E1A01-DD14-426C-8870-3B6D6AC6C476}">
      <dgm:prSet/>
      <dgm:spPr/>
      <dgm:t>
        <a:bodyPr/>
        <a:lstStyle/>
        <a:p>
          <a:endParaRPr lang="ru-RU" sz="1600"/>
        </a:p>
      </dgm:t>
    </dgm:pt>
    <dgm:pt modelId="{C6CBEA2F-EE46-4336-A3DA-E0A7382CB22C}" type="sibTrans" cxnId="{615E1A01-DD14-426C-8870-3B6D6AC6C476}">
      <dgm:prSet/>
      <dgm:spPr/>
      <dgm:t>
        <a:bodyPr/>
        <a:lstStyle/>
        <a:p>
          <a:endParaRPr lang="ru-RU" sz="1600"/>
        </a:p>
      </dgm:t>
    </dgm:pt>
    <dgm:pt modelId="{3BC79021-862F-4D24-AC83-77F923FEBED0}">
      <dgm:prSet custT="1"/>
      <dgm:spPr/>
      <dgm:t>
        <a:bodyPr/>
        <a:lstStyle/>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Заключение Соглашения</a:t>
          </a:r>
          <a:endParaRPr lang="ru-RU" sz="1600" dirty="0"/>
        </a:p>
      </dgm:t>
    </dgm:pt>
    <dgm:pt modelId="{B34E34F2-3200-435D-A220-F0D3EB360F89}" type="parTrans" cxnId="{C78A4199-1722-4052-B352-620421B36CC9}">
      <dgm:prSet/>
      <dgm:spPr/>
      <dgm:t>
        <a:bodyPr/>
        <a:lstStyle/>
        <a:p>
          <a:endParaRPr lang="ru-RU" sz="1600"/>
        </a:p>
      </dgm:t>
    </dgm:pt>
    <dgm:pt modelId="{0E13AE79-54B7-4820-9B16-C413F29EB796}" type="sibTrans" cxnId="{C78A4199-1722-4052-B352-620421B36CC9}">
      <dgm:prSet/>
      <dgm:spPr/>
      <dgm:t>
        <a:bodyPr/>
        <a:lstStyle/>
        <a:p>
          <a:endParaRPr lang="ru-RU" sz="1600"/>
        </a:p>
      </dgm:t>
    </dgm:pt>
    <dgm:pt modelId="{6FAAE1D5-3A4F-4346-85EA-444C3097B7B2}">
      <dgm:prSet custT="1"/>
      <dgm:spPr/>
      <dgm:t>
        <a:bodyPr/>
        <a:lstStyle/>
        <a:p>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Покупка продукции. </a:t>
          </a:r>
          <a:endParaRPr lang="ru-RU" sz="1600" dirty="0"/>
        </a:p>
      </dgm:t>
    </dgm:pt>
    <dgm:pt modelId="{3A7F4703-B88F-4E0C-8191-9851AC00404F}" type="parTrans" cxnId="{5AC82981-0B18-4F55-9B8F-8262172B11AD}">
      <dgm:prSet/>
      <dgm:spPr/>
      <dgm:t>
        <a:bodyPr/>
        <a:lstStyle/>
        <a:p>
          <a:endParaRPr lang="ru-RU" sz="1600"/>
        </a:p>
      </dgm:t>
    </dgm:pt>
    <dgm:pt modelId="{7F983183-EE4E-413B-BBC5-2AECF084E8A5}" type="sibTrans" cxnId="{5AC82981-0B18-4F55-9B8F-8262172B11AD}">
      <dgm:prSet/>
      <dgm:spPr/>
      <dgm:t>
        <a:bodyPr/>
        <a:lstStyle/>
        <a:p>
          <a:endParaRPr lang="ru-RU" sz="1600"/>
        </a:p>
      </dgm:t>
    </dgm:pt>
    <dgm:pt modelId="{A5F5BB69-A467-41FB-B691-8AED18F16014}" type="pres">
      <dgm:prSet presAssocID="{5F284DC9-8197-48E7-ADCC-5723ADE3B7F5}" presName="cycle" presStyleCnt="0">
        <dgm:presLayoutVars>
          <dgm:dir/>
          <dgm:resizeHandles val="exact"/>
        </dgm:presLayoutVars>
      </dgm:prSet>
      <dgm:spPr/>
      <dgm:t>
        <a:bodyPr/>
        <a:lstStyle/>
        <a:p>
          <a:endParaRPr lang="ru-RU"/>
        </a:p>
      </dgm:t>
    </dgm:pt>
    <dgm:pt modelId="{F0EBB82D-4B84-4B05-9946-802230CA8DDA}" type="pres">
      <dgm:prSet presAssocID="{1C4A0A90-4F27-43A1-ACE8-0F57D206803F}" presName="dummy" presStyleCnt="0"/>
      <dgm:spPr/>
    </dgm:pt>
    <dgm:pt modelId="{7D80C626-2893-43AF-990A-E35ACC1AE8B1}" type="pres">
      <dgm:prSet presAssocID="{1C4A0A90-4F27-43A1-ACE8-0F57D206803F}" presName="node" presStyleLbl="revTx" presStyleIdx="0" presStyleCnt="6" custScaleX="197302">
        <dgm:presLayoutVars>
          <dgm:bulletEnabled val="1"/>
        </dgm:presLayoutVars>
      </dgm:prSet>
      <dgm:spPr/>
      <dgm:t>
        <a:bodyPr/>
        <a:lstStyle/>
        <a:p>
          <a:endParaRPr lang="ru-RU"/>
        </a:p>
      </dgm:t>
    </dgm:pt>
    <dgm:pt modelId="{C73936BA-F99C-4206-AD82-CFB34737D915}" type="pres">
      <dgm:prSet presAssocID="{7538F7DA-BECF-48B8-B095-2330B93CCFCC}" presName="sibTrans" presStyleLbl="node1" presStyleIdx="0" presStyleCnt="6"/>
      <dgm:spPr/>
      <dgm:t>
        <a:bodyPr/>
        <a:lstStyle/>
        <a:p>
          <a:endParaRPr lang="ru-RU"/>
        </a:p>
      </dgm:t>
    </dgm:pt>
    <dgm:pt modelId="{936AEE2E-E789-4BA1-ADA0-F072E61DB6A4}" type="pres">
      <dgm:prSet presAssocID="{513EA8AF-AD21-4534-9083-D47FB05A640F}" presName="dummy" presStyleCnt="0"/>
      <dgm:spPr/>
    </dgm:pt>
    <dgm:pt modelId="{9D689B39-E52E-46D7-8D81-06D690F24910}" type="pres">
      <dgm:prSet presAssocID="{513EA8AF-AD21-4534-9083-D47FB05A640F}" presName="node" presStyleLbl="revTx" presStyleIdx="1" presStyleCnt="6" custScaleX="266934">
        <dgm:presLayoutVars>
          <dgm:bulletEnabled val="1"/>
        </dgm:presLayoutVars>
      </dgm:prSet>
      <dgm:spPr/>
      <dgm:t>
        <a:bodyPr/>
        <a:lstStyle/>
        <a:p>
          <a:endParaRPr lang="ru-RU"/>
        </a:p>
      </dgm:t>
    </dgm:pt>
    <dgm:pt modelId="{15DFE69C-746E-4923-B330-3CB2864F7ABA}" type="pres">
      <dgm:prSet presAssocID="{06FD0F4F-6ABC-4C22-BED4-85A8BE56E4C6}" presName="sibTrans" presStyleLbl="node1" presStyleIdx="1" presStyleCnt="6"/>
      <dgm:spPr/>
      <dgm:t>
        <a:bodyPr/>
        <a:lstStyle/>
        <a:p>
          <a:endParaRPr lang="ru-RU"/>
        </a:p>
      </dgm:t>
    </dgm:pt>
    <dgm:pt modelId="{458455CD-CACB-4DDD-93BC-D051301E82A9}" type="pres">
      <dgm:prSet presAssocID="{C6D7E81B-4896-46FB-8865-CD46B59926A2}" presName="dummy" presStyleCnt="0"/>
      <dgm:spPr/>
    </dgm:pt>
    <dgm:pt modelId="{F2308B67-514F-4CA1-B54A-49B245AA9A63}" type="pres">
      <dgm:prSet presAssocID="{C6D7E81B-4896-46FB-8865-CD46B59926A2}" presName="node" presStyleLbl="revTx" presStyleIdx="2" presStyleCnt="6" custScaleX="243690">
        <dgm:presLayoutVars>
          <dgm:bulletEnabled val="1"/>
        </dgm:presLayoutVars>
      </dgm:prSet>
      <dgm:spPr/>
      <dgm:t>
        <a:bodyPr/>
        <a:lstStyle/>
        <a:p>
          <a:endParaRPr lang="ru-RU"/>
        </a:p>
      </dgm:t>
    </dgm:pt>
    <dgm:pt modelId="{AC0EB828-D56D-4D7E-B55C-7B1AB89DC7DD}" type="pres">
      <dgm:prSet presAssocID="{B18BA303-7041-4817-B009-5B7098AF1A93}" presName="sibTrans" presStyleLbl="node1" presStyleIdx="2" presStyleCnt="6"/>
      <dgm:spPr/>
      <dgm:t>
        <a:bodyPr/>
        <a:lstStyle/>
        <a:p>
          <a:endParaRPr lang="ru-RU"/>
        </a:p>
      </dgm:t>
    </dgm:pt>
    <dgm:pt modelId="{75491E06-94E1-42D2-9304-BF0DF3D3082F}" type="pres">
      <dgm:prSet presAssocID="{F0BB4C5E-67E1-48F1-990B-CA87AB61B4A4}" presName="dummy" presStyleCnt="0"/>
      <dgm:spPr/>
    </dgm:pt>
    <dgm:pt modelId="{C7CD4BB6-956D-4A14-BC6A-FDFE7F1A47DC}" type="pres">
      <dgm:prSet presAssocID="{F0BB4C5E-67E1-48F1-990B-CA87AB61B4A4}" presName="node" presStyleLbl="revTx" presStyleIdx="3" presStyleCnt="6">
        <dgm:presLayoutVars>
          <dgm:bulletEnabled val="1"/>
        </dgm:presLayoutVars>
      </dgm:prSet>
      <dgm:spPr/>
      <dgm:t>
        <a:bodyPr/>
        <a:lstStyle/>
        <a:p>
          <a:endParaRPr lang="ru-RU"/>
        </a:p>
      </dgm:t>
    </dgm:pt>
    <dgm:pt modelId="{D76339D2-3796-4167-BB45-2766DB4475B8}" type="pres">
      <dgm:prSet presAssocID="{C6CBEA2F-EE46-4336-A3DA-E0A7382CB22C}" presName="sibTrans" presStyleLbl="node1" presStyleIdx="3" presStyleCnt="6"/>
      <dgm:spPr/>
      <dgm:t>
        <a:bodyPr/>
        <a:lstStyle/>
        <a:p>
          <a:endParaRPr lang="ru-RU"/>
        </a:p>
      </dgm:t>
    </dgm:pt>
    <dgm:pt modelId="{C3017DDE-F46C-47B3-BA53-B12F1D679A0E}" type="pres">
      <dgm:prSet presAssocID="{3BC79021-862F-4D24-AC83-77F923FEBED0}" presName="dummy" presStyleCnt="0"/>
      <dgm:spPr/>
    </dgm:pt>
    <dgm:pt modelId="{D4A32175-A014-4D80-B1A5-339A41ADB318}" type="pres">
      <dgm:prSet presAssocID="{3BC79021-862F-4D24-AC83-77F923FEBED0}" presName="node" presStyleLbl="revTx" presStyleIdx="4" presStyleCnt="6" custScaleX="212956">
        <dgm:presLayoutVars>
          <dgm:bulletEnabled val="1"/>
        </dgm:presLayoutVars>
      </dgm:prSet>
      <dgm:spPr/>
      <dgm:t>
        <a:bodyPr/>
        <a:lstStyle/>
        <a:p>
          <a:endParaRPr lang="ru-RU"/>
        </a:p>
      </dgm:t>
    </dgm:pt>
    <dgm:pt modelId="{98A1220C-60B7-4962-89EC-B5D482628D31}" type="pres">
      <dgm:prSet presAssocID="{0E13AE79-54B7-4820-9B16-C413F29EB796}" presName="sibTrans" presStyleLbl="node1" presStyleIdx="4" presStyleCnt="6"/>
      <dgm:spPr/>
      <dgm:t>
        <a:bodyPr/>
        <a:lstStyle/>
        <a:p>
          <a:endParaRPr lang="ru-RU"/>
        </a:p>
      </dgm:t>
    </dgm:pt>
    <dgm:pt modelId="{6B5E9821-342F-4BBC-9F3A-11D9124D4AC0}" type="pres">
      <dgm:prSet presAssocID="{6FAAE1D5-3A4F-4346-85EA-444C3097B7B2}" presName="dummy" presStyleCnt="0"/>
      <dgm:spPr/>
    </dgm:pt>
    <dgm:pt modelId="{97E06C55-6BAD-4B85-94F4-36CD1E018A42}" type="pres">
      <dgm:prSet presAssocID="{6FAAE1D5-3A4F-4346-85EA-444C3097B7B2}" presName="node" presStyleLbl="revTx" presStyleIdx="5" presStyleCnt="6" custScaleX="163448">
        <dgm:presLayoutVars>
          <dgm:bulletEnabled val="1"/>
        </dgm:presLayoutVars>
      </dgm:prSet>
      <dgm:spPr/>
      <dgm:t>
        <a:bodyPr/>
        <a:lstStyle/>
        <a:p>
          <a:endParaRPr lang="ru-RU"/>
        </a:p>
      </dgm:t>
    </dgm:pt>
    <dgm:pt modelId="{FA5397AD-AD81-4F80-BA77-BDE3977D1CDD}" type="pres">
      <dgm:prSet presAssocID="{7F983183-EE4E-413B-BBC5-2AECF084E8A5}" presName="sibTrans" presStyleLbl="node1" presStyleIdx="5" presStyleCnt="6" custLinFactNeighborX="-668" custLinFactNeighborY="-42"/>
      <dgm:spPr/>
      <dgm:t>
        <a:bodyPr/>
        <a:lstStyle/>
        <a:p>
          <a:endParaRPr lang="ru-RU"/>
        </a:p>
      </dgm:t>
    </dgm:pt>
  </dgm:ptLst>
  <dgm:cxnLst>
    <dgm:cxn modelId="{845692AA-9EDA-45FB-B155-5C84D53161ED}" type="presOf" srcId="{3BC79021-862F-4D24-AC83-77F923FEBED0}" destId="{D4A32175-A014-4D80-B1A5-339A41ADB318}" srcOrd="0" destOrd="0" presId="urn:microsoft.com/office/officeart/2005/8/layout/cycle1"/>
    <dgm:cxn modelId="{0E6BC660-F973-4F2D-BA7C-AD660B29028A}" type="presOf" srcId="{06FD0F4F-6ABC-4C22-BED4-85A8BE56E4C6}" destId="{15DFE69C-746E-4923-B330-3CB2864F7ABA}" srcOrd="0" destOrd="0" presId="urn:microsoft.com/office/officeart/2005/8/layout/cycle1"/>
    <dgm:cxn modelId="{5AC82981-0B18-4F55-9B8F-8262172B11AD}" srcId="{5F284DC9-8197-48E7-ADCC-5723ADE3B7F5}" destId="{6FAAE1D5-3A4F-4346-85EA-444C3097B7B2}" srcOrd="5" destOrd="0" parTransId="{3A7F4703-B88F-4E0C-8191-9851AC00404F}" sibTransId="{7F983183-EE4E-413B-BBC5-2AECF084E8A5}"/>
    <dgm:cxn modelId="{95C5C98D-76C1-4CA3-B459-F4F1359AE636}" srcId="{5F284DC9-8197-48E7-ADCC-5723ADE3B7F5}" destId="{C6D7E81B-4896-46FB-8865-CD46B59926A2}" srcOrd="2" destOrd="0" parTransId="{DFDAB711-4D0F-4F97-8869-DD610E63E0F5}" sibTransId="{B18BA303-7041-4817-B009-5B7098AF1A93}"/>
    <dgm:cxn modelId="{310253A0-21AF-4AF8-B05B-E63C94BC6001}" type="presOf" srcId="{7538F7DA-BECF-48B8-B095-2330B93CCFCC}" destId="{C73936BA-F99C-4206-AD82-CFB34737D915}" srcOrd="0" destOrd="0" presId="urn:microsoft.com/office/officeart/2005/8/layout/cycle1"/>
    <dgm:cxn modelId="{C5B38D0E-50C6-453A-9B35-5DF51F81AA11}" type="presOf" srcId="{0E13AE79-54B7-4820-9B16-C413F29EB796}" destId="{98A1220C-60B7-4962-89EC-B5D482628D31}" srcOrd="0" destOrd="0" presId="urn:microsoft.com/office/officeart/2005/8/layout/cycle1"/>
    <dgm:cxn modelId="{1EAD2E3C-824E-4C14-B3B4-F6B485341505}" type="presOf" srcId="{C6D7E81B-4896-46FB-8865-CD46B59926A2}" destId="{F2308B67-514F-4CA1-B54A-49B245AA9A63}" srcOrd="0" destOrd="0" presId="urn:microsoft.com/office/officeart/2005/8/layout/cycle1"/>
    <dgm:cxn modelId="{E475B1EF-5E0E-43DD-AEB8-4CC33763709F}" srcId="{5F284DC9-8197-48E7-ADCC-5723ADE3B7F5}" destId="{513EA8AF-AD21-4534-9083-D47FB05A640F}" srcOrd="1" destOrd="0" parTransId="{25D19A00-364F-4D1D-A954-725438BA9C67}" sibTransId="{06FD0F4F-6ABC-4C22-BED4-85A8BE56E4C6}"/>
    <dgm:cxn modelId="{C6BDF189-B309-45BF-A2C0-25AA5DB160AA}" type="presOf" srcId="{F0BB4C5E-67E1-48F1-990B-CA87AB61B4A4}" destId="{C7CD4BB6-956D-4A14-BC6A-FDFE7F1A47DC}" srcOrd="0" destOrd="0" presId="urn:microsoft.com/office/officeart/2005/8/layout/cycle1"/>
    <dgm:cxn modelId="{BF9D70BE-6FE2-4585-B460-F0D62FEB37B4}" type="presOf" srcId="{1C4A0A90-4F27-43A1-ACE8-0F57D206803F}" destId="{7D80C626-2893-43AF-990A-E35ACC1AE8B1}" srcOrd="0" destOrd="0" presId="urn:microsoft.com/office/officeart/2005/8/layout/cycle1"/>
    <dgm:cxn modelId="{615E1A01-DD14-426C-8870-3B6D6AC6C476}" srcId="{5F284DC9-8197-48E7-ADCC-5723ADE3B7F5}" destId="{F0BB4C5E-67E1-48F1-990B-CA87AB61B4A4}" srcOrd="3" destOrd="0" parTransId="{D6CBCDAA-F77F-4D58-8F45-89E8DD5B204A}" sibTransId="{C6CBEA2F-EE46-4336-A3DA-E0A7382CB22C}"/>
    <dgm:cxn modelId="{5FF66DA1-7B16-478E-BF68-73F155C8E174}" type="presOf" srcId="{513EA8AF-AD21-4534-9083-D47FB05A640F}" destId="{9D689B39-E52E-46D7-8D81-06D690F24910}" srcOrd="0" destOrd="0" presId="urn:microsoft.com/office/officeart/2005/8/layout/cycle1"/>
    <dgm:cxn modelId="{67AEC24B-7558-4E48-96BC-A942D4BD39C8}" type="presOf" srcId="{6FAAE1D5-3A4F-4346-85EA-444C3097B7B2}" destId="{97E06C55-6BAD-4B85-94F4-36CD1E018A42}" srcOrd="0" destOrd="0" presId="urn:microsoft.com/office/officeart/2005/8/layout/cycle1"/>
    <dgm:cxn modelId="{1BD2CCDA-B06A-408B-B1FF-3291466A3EE9}" srcId="{5F284DC9-8197-48E7-ADCC-5723ADE3B7F5}" destId="{1C4A0A90-4F27-43A1-ACE8-0F57D206803F}" srcOrd="0" destOrd="0" parTransId="{2EF4E12B-114E-4922-82F3-265135AB1F4D}" sibTransId="{7538F7DA-BECF-48B8-B095-2330B93CCFCC}"/>
    <dgm:cxn modelId="{012E0129-1126-4D8B-B38F-EA7275FFFA59}" type="presOf" srcId="{B18BA303-7041-4817-B009-5B7098AF1A93}" destId="{AC0EB828-D56D-4D7E-B55C-7B1AB89DC7DD}" srcOrd="0" destOrd="0" presId="urn:microsoft.com/office/officeart/2005/8/layout/cycle1"/>
    <dgm:cxn modelId="{C78A4199-1722-4052-B352-620421B36CC9}" srcId="{5F284DC9-8197-48E7-ADCC-5723ADE3B7F5}" destId="{3BC79021-862F-4D24-AC83-77F923FEBED0}" srcOrd="4" destOrd="0" parTransId="{B34E34F2-3200-435D-A220-F0D3EB360F89}" sibTransId="{0E13AE79-54B7-4820-9B16-C413F29EB796}"/>
    <dgm:cxn modelId="{1B58ADE3-76EC-4BF1-A917-E9D6EC422294}" type="presOf" srcId="{5F284DC9-8197-48E7-ADCC-5723ADE3B7F5}" destId="{A5F5BB69-A467-41FB-B691-8AED18F16014}" srcOrd="0" destOrd="0" presId="urn:microsoft.com/office/officeart/2005/8/layout/cycle1"/>
    <dgm:cxn modelId="{AE291B12-924E-4800-931D-7BB01732E605}" type="presOf" srcId="{7F983183-EE4E-413B-BBC5-2AECF084E8A5}" destId="{FA5397AD-AD81-4F80-BA77-BDE3977D1CDD}" srcOrd="0" destOrd="0" presId="urn:microsoft.com/office/officeart/2005/8/layout/cycle1"/>
    <dgm:cxn modelId="{59C7B851-BD89-4EA8-8C60-C6FADF8A62BF}" type="presOf" srcId="{C6CBEA2F-EE46-4336-A3DA-E0A7382CB22C}" destId="{D76339D2-3796-4167-BB45-2766DB4475B8}" srcOrd="0" destOrd="0" presId="urn:microsoft.com/office/officeart/2005/8/layout/cycle1"/>
    <dgm:cxn modelId="{83273E65-98C3-4794-8015-F21AC0331D35}" type="presParOf" srcId="{A5F5BB69-A467-41FB-B691-8AED18F16014}" destId="{F0EBB82D-4B84-4B05-9946-802230CA8DDA}" srcOrd="0" destOrd="0" presId="urn:microsoft.com/office/officeart/2005/8/layout/cycle1"/>
    <dgm:cxn modelId="{0AE56F3F-BD72-4E56-94BA-8CDF1F4F4615}" type="presParOf" srcId="{A5F5BB69-A467-41FB-B691-8AED18F16014}" destId="{7D80C626-2893-43AF-990A-E35ACC1AE8B1}" srcOrd="1" destOrd="0" presId="urn:microsoft.com/office/officeart/2005/8/layout/cycle1"/>
    <dgm:cxn modelId="{34FC92E1-5768-4436-9CDB-FF183F4212FD}" type="presParOf" srcId="{A5F5BB69-A467-41FB-B691-8AED18F16014}" destId="{C73936BA-F99C-4206-AD82-CFB34737D915}" srcOrd="2" destOrd="0" presId="urn:microsoft.com/office/officeart/2005/8/layout/cycle1"/>
    <dgm:cxn modelId="{457E8924-2534-41A2-A501-41A9A69246C5}" type="presParOf" srcId="{A5F5BB69-A467-41FB-B691-8AED18F16014}" destId="{936AEE2E-E789-4BA1-ADA0-F072E61DB6A4}" srcOrd="3" destOrd="0" presId="urn:microsoft.com/office/officeart/2005/8/layout/cycle1"/>
    <dgm:cxn modelId="{2EBD159A-C47B-4AD9-AAE1-DB48138C5D72}" type="presParOf" srcId="{A5F5BB69-A467-41FB-B691-8AED18F16014}" destId="{9D689B39-E52E-46D7-8D81-06D690F24910}" srcOrd="4" destOrd="0" presId="urn:microsoft.com/office/officeart/2005/8/layout/cycle1"/>
    <dgm:cxn modelId="{457481F4-5DFD-4E83-8C27-9600BA47ED0D}" type="presParOf" srcId="{A5F5BB69-A467-41FB-B691-8AED18F16014}" destId="{15DFE69C-746E-4923-B330-3CB2864F7ABA}" srcOrd="5" destOrd="0" presId="urn:microsoft.com/office/officeart/2005/8/layout/cycle1"/>
    <dgm:cxn modelId="{A194642D-6AE4-4157-AA8D-76690D8DEBBC}" type="presParOf" srcId="{A5F5BB69-A467-41FB-B691-8AED18F16014}" destId="{458455CD-CACB-4DDD-93BC-D051301E82A9}" srcOrd="6" destOrd="0" presId="urn:microsoft.com/office/officeart/2005/8/layout/cycle1"/>
    <dgm:cxn modelId="{14CE21A0-879D-494C-8C8C-DD9F18AA8CF5}" type="presParOf" srcId="{A5F5BB69-A467-41FB-B691-8AED18F16014}" destId="{F2308B67-514F-4CA1-B54A-49B245AA9A63}" srcOrd="7" destOrd="0" presId="urn:microsoft.com/office/officeart/2005/8/layout/cycle1"/>
    <dgm:cxn modelId="{F0906415-B1D4-4522-9563-BF75491EC496}" type="presParOf" srcId="{A5F5BB69-A467-41FB-B691-8AED18F16014}" destId="{AC0EB828-D56D-4D7E-B55C-7B1AB89DC7DD}" srcOrd="8" destOrd="0" presId="urn:microsoft.com/office/officeart/2005/8/layout/cycle1"/>
    <dgm:cxn modelId="{6D054929-15A1-4DDE-AC4B-DAC8D98E0404}" type="presParOf" srcId="{A5F5BB69-A467-41FB-B691-8AED18F16014}" destId="{75491E06-94E1-42D2-9304-BF0DF3D3082F}" srcOrd="9" destOrd="0" presId="urn:microsoft.com/office/officeart/2005/8/layout/cycle1"/>
    <dgm:cxn modelId="{E02E865C-E288-49B0-8759-48796DC8F5A0}" type="presParOf" srcId="{A5F5BB69-A467-41FB-B691-8AED18F16014}" destId="{C7CD4BB6-956D-4A14-BC6A-FDFE7F1A47DC}" srcOrd="10" destOrd="0" presId="urn:microsoft.com/office/officeart/2005/8/layout/cycle1"/>
    <dgm:cxn modelId="{399181C4-8754-422E-823C-DF19882E1932}" type="presParOf" srcId="{A5F5BB69-A467-41FB-B691-8AED18F16014}" destId="{D76339D2-3796-4167-BB45-2766DB4475B8}" srcOrd="11" destOrd="0" presId="urn:microsoft.com/office/officeart/2005/8/layout/cycle1"/>
    <dgm:cxn modelId="{CF3522F1-FC2B-4D22-9714-AE26B12089EB}" type="presParOf" srcId="{A5F5BB69-A467-41FB-B691-8AED18F16014}" destId="{C3017DDE-F46C-47B3-BA53-B12F1D679A0E}" srcOrd="12" destOrd="0" presId="urn:microsoft.com/office/officeart/2005/8/layout/cycle1"/>
    <dgm:cxn modelId="{15B7A42C-1685-4002-BA41-C534A674EE21}" type="presParOf" srcId="{A5F5BB69-A467-41FB-B691-8AED18F16014}" destId="{D4A32175-A014-4D80-B1A5-339A41ADB318}" srcOrd="13" destOrd="0" presId="urn:microsoft.com/office/officeart/2005/8/layout/cycle1"/>
    <dgm:cxn modelId="{D3E6C712-2BFB-47D4-A6B7-F0C6B3A41CD8}" type="presParOf" srcId="{A5F5BB69-A467-41FB-B691-8AED18F16014}" destId="{98A1220C-60B7-4962-89EC-B5D482628D31}" srcOrd="14" destOrd="0" presId="urn:microsoft.com/office/officeart/2005/8/layout/cycle1"/>
    <dgm:cxn modelId="{BCF1A9D3-CBED-474C-9730-351CCD0F1E9B}" type="presParOf" srcId="{A5F5BB69-A467-41FB-B691-8AED18F16014}" destId="{6B5E9821-342F-4BBC-9F3A-11D9124D4AC0}" srcOrd="15" destOrd="0" presId="urn:microsoft.com/office/officeart/2005/8/layout/cycle1"/>
    <dgm:cxn modelId="{91B19C32-B587-40CE-B4C9-04C26C76E99B}" type="presParOf" srcId="{A5F5BB69-A467-41FB-B691-8AED18F16014}" destId="{97E06C55-6BAD-4B85-94F4-36CD1E018A42}" srcOrd="16" destOrd="0" presId="urn:microsoft.com/office/officeart/2005/8/layout/cycle1"/>
    <dgm:cxn modelId="{B542D044-87B7-48F5-B257-A16FD97127CD}" type="presParOf" srcId="{A5F5BB69-A467-41FB-B691-8AED18F16014}" destId="{FA5397AD-AD81-4F80-BA77-BDE3977D1CDD}" srcOrd="17"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450E4-15F1-4C7C-8B3A-E2E988A2204B}" type="doc">
      <dgm:prSet loTypeId="urn:microsoft.com/office/officeart/2005/8/layout/cycle1" loCatId="cycle" qsTypeId="urn:microsoft.com/office/officeart/2005/8/quickstyle/simple1#2" qsCatId="simple" csTypeId="urn:microsoft.com/office/officeart/2005/8/colors/accent1_2#2" csCatId="accent1" phldr="1"/>
      <dgm:spPr/>
      <dgm:t>
        <a:bodyPr/>
        <a:lstStyle/>
        <a:p>
          <a:endParaRPr lang="ru-RU"/>
        </a:p>
      </dgm:t>
    </dgm:pt>
    <dgm:pt modelId="{6F73BE5B-2636-47EA-B142-DF9AA22D7139}">
      <dgm:prSet phldrT="[Текст]" custT="1"/>
      <dgm:spPr/>
      <dgm:t>
        <a:bodyPr/>
        <a:lstStyle/>
        <a:p>
          <a:r>
            <a:rPr lang="ru-RU" sz="1400" dirty="0" smtClean="0">
              <a:solidFill>
                <a:schemeClr val="bg1"/>
              </a:solidFill>
            </a:rPr>
            <a:t>Вопросы и ответы </a:t>
          </a:r>
          <a:endParaRPr lang="ru-RU" sz="1400" dirty="0">
            <a:solidFill>
              <a:schemeClr val="bg1"/>
            </a:solidFill>
          </a:endParaRPr>
        </a:p>
      </dgm:t>
    </dgm:pt>
    <dgm:pt modelId="{87B608D0-4886-430C-A18C-EAAE64FC4F06}" type="parTrans" cxnId="{40A11EF1-C176-438B-8FC2-213BE7F9A548}">
      <dgm:prSet/>
      <dgm:spPr/>
      <dgm:t>
        <a:bodyPr/>
        <a:lstStyle/>
        <a:p>
          <a:endParaRPr lang="ru-RU"/>
        </a:p>
      </dgm:t>
    </dgm:pt>
    <dgm:pt modelId="{408F37DB-39B2-48BF-91D8-3E4C092087E8}" type="sibTrans" cxnId="{40A11EF1-C176-438B-8FC2-213BE7F9A548}">
      <dgm:prSet/>
      <dgm:spPr/>
      <dgm:t>
        <a:bodyPr/>
        <a:lstStyle/>
        <a:p>
          <a:endParaRPr lang="ru-RU"/>
        </a:p>
      </dgm:t>
    </dgm:pt>
    <dgm:pt modelId="{BD823F2F-4A6A-4368-9941-3683BDC513DE}">
      <dgm:prSet phldrT="[Текст]" custT="1"/>
      <dgm:spPr/>
      <dgm:t>
        <a:bodyPr/>
        <a:lstStyle/>
        <a:p>
          <a:r>
            <a:rPr lang="ru-RU" sz="1400" dirty="0" smtClean="0">
              <a:solidFill>
                <a:schemeClr val="bg1"/>
              </a:solidFill>
            </a:rPr>
            <a:t>Заключение Соглашения </a:t>
          </a:r>
          <a:endParaRPr lang="ru-RU" sz="1400" dirty="0">
            <a:solidFill>
              <a:schemeClr val="bg1"/>
            </a:solidFill>
          </a:endParaRPr>
        </a:p>
      </dgm:t>
    </dgm:pt>
    <dgm:pt modelId="{64481A15-B402-4D5E-A353-0E72BF73B9C6}" type="parTrans" cxnId="{5688C335-B1A7-493F-AE35-098E0B1AFE38}">
      <dgm:prSet/>
      <dgm:spPr/>
      <dgm:t>
        <a:bodyPr/>
        <a:lstStyle/>
        <a:p>
          <a:endParaRPr lang="ru-RU"/>
        </a:p>
      </dgm:t>
    </dgm:pt>
    <dgm:pt modelId="{2B339A64-FEF2-45B5-8CE7-93907D749AF5}" type="sibTrans" cxnId="{5688C335-B1A7-493F-AE35-098E0B1AFE38}">
      <dgm:prSet/>
      <dgm:spPr/>
      <dgm:t>
        <a:bodyPr/>
        <a:lstStyle/>
        <a:p>
          <a:endParaRPr lang="ru-RU"/>
        </a:p>
      </dgm:t>
    </dgm:pt>
    <dgm:pt modelId="{CCDC4408-ED8E-4FFA-ABE9-C8E5894EC044}">
      <dgm:prSet phldrT="[Текст]" custT="1"/>
      <dgm:spPr/>
      <dgm:t>
        <a:bodyPr/>
        <a:lstStyle/>
        <a:p>
          <a:r>
            <a:rPr lang="ru-RU" sz="1400" b="1" dirty="0" smtClean="0">
              <a:solidFill>
                <a:schemeClr val="bg1"/>
              </a:solidFill>
            </a:rPr>
            <a:t>Дорога домой </a:t>
          </a:r>
          <a:endParaRPr lang="ru-RU" sz="1400" dirty="0">
            <a:solidFill>
              <a:schemeClr val="bg1"/>
            </a:solidFill>
          </a:endParaRPr>
        </a:p>
      </dgm:t>
    </dgm:pt>
    <dgm:pt modelId="{C987A83A-141A-4C96-AFE4-76B3C96DC1D1}" type="parTrans" cxnId="{ED79A1AA-111D-41E9-B759-DDF16213DEA0}">
      <dgm:prSet/>
      <dgm:spPr/>
      <dgm:t>
        <a:bodyPr/>
        <a:lstStyle/>
        <a:p>
          <a:endParaRPr lang="ru-RU"/>
        </a:p>
      </dgm:t>
    </dgm:pt>
    <dgm:pt modelId="{B8526C2F-790C-4072-92B6-62E40C5DAF6E}" type="sibTrans" cxnId="{ED79A1AA-111D-41E9-B759-DDF16213DEA0}">
      <dgm:prSet/>
      <dgm:spPr/>
      <dgm:t>
        <a:bodyPr/>
        <a:lstStyle/>
        <a:p>
          <a:endParaRPr lang="ru-RU"/>
        </a:p>
      </dgm:t>
    </dgm:pt>
    <dgm:pt modelId="{41E1DF5F-D7D8-4B70-AA92-5F2245B9AC58}">
      <dgm:prSet phldrT="[Текст]" custT="1"/>
      <dgm:spPr/>
      <dgm:t>
        <a:bodyPr/>
        <a:lstStyle/>
        <a:p>
          <a:r>
            <a:rPr lang="ru-RU" sz="1400" b="1" dirty="0" smtClean="0">
              <a:solidFill>
                <a:schemeClr val="bg1"/>
              </a:solidFill>
            </a:rPr>
            <a:t>Советы родственников и знакомых </a:t>
          </a:r>
          <a:endParaRPr lang="ru-RU" sz="1400" dirty="0">
            <a:solidFill>
              <a:schemeClr val="bg1"/>
            </a:solidFill>
          </a:endParaRPr>
        </a:p>
      </dgm:t>
    </dgm:pt>
    <dgm:pt modelId="{D899761F-8565-4BF9-B4CE-FC95551118FE}" type="parTrans" cxnId="{70032116-C4DA-4DE6-8EF0-105F5E59CD7F}">
      <dgm:prSet/>
      <dgm:spPr/>
      <dgm:t>
        <a:bodyPr/>
        <a:lstStyle/>
        <a:p>
          <a:endParaRPr lang="ru-RU"/>
        </a:p>
      </dgm:t>
    </dgm:pt>
    <dgm:pt modelId="{0DD1ACF7-04E5-4709-8BFB-5AE1F8B644DF}" type="sibTrans" cxnId="{70032116-C4DA-4DE6-8EF0-105F5E59CD7F}">
      <dgm:prSet/>
      <dgm:spPr/>
      <dgm:t>
        <a:bodyPr/>
        <a:lstStyle/>
        <a:p>
          <a:endParaRPr lang="ru-RU"/>
        </a:p>
      </dgm:t>
    </dgm:pt>
    <dgm:pt modelId="{39F173AE-2128-4DBA-A1BD-D7F149DB150F}">
      <dgm:prSet phldrT="[Текст]" custT="1"/>
      <dgm:spPr/>
      <dgm:t>
        <a:bodyPr/>
        <a:lstStyle/>
        <a:p>
          <a:r>
            <a:rPr lang="ru-RU" sz="1400" b="1" dirty="0" smtClean="0">
              <a:solidFill>
                <a:schemeClr val="bg1"/>
              </a:solidFill>
            </a:rPr>
            <a:t>Дорога на склад.</a:t>
          </a:r>
          <a:endParaRPr lang="ru-RU" sz="1400" dirty="0">
            <a:solidFill>
              <a:schemeClr val="bg1"/>
            </a:solidFill>
          </a:endParaRPr>
        </a:p>
      </dgm:t>
    </dgm:pt>
    <dgm:pt modelId="{5B735517-7AF2-45FE-96F8-815728943506}" type="parTrans" cxnId="{52662226-BEE9-4DE3-9F2D-C3B72FCFFEC6}">
      <dgm:prSet/>
      <dgm:spPr/>
      <dgm:t>
        <a:bodyPr/>
        <a:lstStyle/>
        <a:p>
          <a:endParaRPr lang="ru-RU"/>
        </a:p>
      </dgm:t>
    </dgm:pt>
    <dgm:pt modelId="{F9A5F508-EFF8-47BB-B898-8D454515F9A5}" type="sibTrans" cxnId="{52662226-BEE9-4DE3-9F2D-C3B72FCFFEC6}">
      <dgm:prSet/>
      <dgm:spPr/>
      <dgm:t>
        <a:bodyPr/>
        <a:lstStyle/>
        <a:p>
          <a:endParaRPr lang="ru-RU"/>
        </a:p>
      </dgm:t>
    </dgm:pt>
    <dgm:pt modelId="{D9D18175-EA2B-430E-A127-C30650BA205E}">
      <dgm:prSet custT="1"/>
      <dgm:spPr/>
      <dgm:t>
        <a:bodyPr/>
        <a:lstStyle/>
        <a:p>
          <a:r>
            <a:rPr lang="ru-RU" sz="1400" dirty="0" smtClean="0">
              <a:solidFill>
                <a:schemeClr val="bg1"/>
              </a:solidFill>
            </a:rPr>
            <a:t>Информация (о продукте, </a:t>
          </a:r>
          <a:r>
            <a:rPr lang="ru-RU" sz="1400" dirty="0" err="1" smtClean="0">
              <a:solidFill>
                <a:schemeClr val="bg1"/>
              </a:solidFill>
            </a:rPr>
            <a:t>бизнес-возможности</a:t>
          </a:r>
          <a:r>
            <a:rPr lang="ru-RU" sz="1400" dirty="0" smtClean="0">
              <a:solidFill>
                <a:schemeClr val="bg1"/>
              </a:solidFill>
            </a:rPr>
            <a:t>) </a:t>
          </a:r>
          <a:endParaRPr lang="ru-RU" sz="1400" dirty="0">
            <a:solidFill>
              <a:schemeClr val="bg1"/>
            </a:solidFill>
          </a:endParaRPr>
        </a:p>
      </dgm:t>
    </dgm:pt>
    <dgm:pt modelId="{9CEAD3F5-5B4B-4AAA-872F-EF50CC347230}" type="parTrans" cxnId="{EF3912E8-95BF-4B5B-98D7-1E5F718178B1}">
      <dgm:prSet/>
      <dgm:spPr/>
      <dgm:t>
        <a:bodyPr/>
        <a:lstStyle/>
        <a:p>
          <a:endParaRPr lang="ru-RU"/>
        </a:p>
      </dgm:t>
    </dgm:pt>
    <dgm:pt modelId="{8E4D3ACD-2390-421C-8E3C-0D22B8F0CE18}" type="sibTrans" cxnId="{EF3912E8-95BF-4B5B-98D7-1E5F718178B1}">
      <dgm:prSet/>
      <dgm:spPr/>
      <dgm:t>
        <a:bodyPr/>
        <a:lstStyle/>
        <a:p>
          <a:endParaRPr lang="ru-RU"/>
        </a:p>
      </dgm:t>
    </dgm:pt>
    <dgm:pt modelId="{3F5DB1B4-6A22-4C5E-AECF-BA1CAF13EC71}">
      <dgm:prSet custT="1"/>
      <dgm:spPr/>
      <dgm:t>
        <a:bodyPr/>
        <a:lstStyle/>
        <a:p>
          <a:r>
            <a:rPr lang="ru-RU" sz="1400" dirty="0" smtClean="0">
              <a:solidFill>
                <a:schemeClr val="bg1"/>
              </a:solidFill>
            </a:rPr>
            <a:t>Дегустация продукта </a:t>
          </a:r>
          <a:endParaRPr lang="ru-RU" sz="1400" dirty="0">
            <a:solidFill>
              <a:schemeClr val="bg1"/>
            </a:solidFill>
          </a:endParaRPr>
        </a:p>
      </dgm:t>
    </dgm:pt>
    <dgm:pt modelId="{F4310F98-A00D-42BA-B057-87F6D5BFAA8D}" type="parTrans" cxnId="{605DAA38-285F-4000-B328-883F3D84F5D2}">
      <dgm:prSet/>
      <dgm:spPr/>
      <dgm:t>
        <a:bodyPr/>
        <a:lstStyle/>
        <a:p>
          <a:endParaRPr lang="ru-RU"/>
        </a:p>
      </dgm:t>
    </dgm:pt>
    <dgm:pt modelId="{081847EB-B585-4F73-830F-E310578DC422}" type="sibTrans" cxnId="{605DAA38-285F-4000-B328-883F3D84F5D2}">
      <dgm:prSet/>
      <dgm:spPr/>
      <dgm:t>
        <a:bodyPr/>
        <a:lstStyle/>
        <a:p>
          <a:endParaRPr lang="ru-RU"/>
        </a:p>
      </dgm:t>
    </dgm:pt>
    <dgm:pt modelId="{9824B749-5DD4-4770-B614-C4A74818D63A}">
      <dgm:prSet phldrT="[Текст]" custT="1"/>
      <dgm:spPr/>
      <dgm:t>
        <a:bodyPr/>
        <a:lstStyle/>
        <a:p>
          <a:r>
            <a:rPr lang="ru-RU" sz="1400" dirty="0" smtClean="0">
              <a:solidFill>
                <a:schemeClr val="bg1"/>
              </a:solidFill>
            </a:rPr>
            <a:t>Покупка продукции. </a:t>
          </a:r>
          <a:endParaRPr lang="ru-RU" sz="1400" dirty="0">
            <a:solidFill>
              <a:schemeClr val="bg1"/>
            </a:solidFill>
          </a:endParaRPr>
        </a:p>
      </dgm:t>
    </dgm:pt>
    <dgm:pt modelId="{E7B4B470-B743-4DD5-9BBE-0A1977EB8305}" type="parTrans" cxnId="{42AB5CFA-3CAA-441A-BFF4-A68D6026550C}">
      <dgm:prSet/>
      <dgm:spPr/>
      <dgm:t>
        <a:bodyPr/>
        <a:lstStyle/>
        <a:p>
          <a:endParaRPr lang="ru-RU"/>
        </a:p>
      </dgm:t>
    </dgm:pt>
    <dgm:pt modelId="{4E2A0482-A7DE-47A1-BDDA-80DA7A5FEC5D}" type="sibTrans" cxnId="{42AB5CFA-3CAA-441A-BFF4-A68D6026550C}">
      <dgm:prSet/>
      <dgm:spPr/>
      <dgm:t>
        <a:bodyPr/>
        <a:lstStyle/>
        <a:p>
          <a:endParaRPr lang="ru-RU"/>
        </a:p>
      </dgm:t>
    </dgm:pt>
    <dgm:pt modelId="{98148030-41A9-4C86-8063-4F1CCEDF99DF}">
      <dgm:prSet phldrT="[Текст]" custT="1"/>
      <dgm:spPr/>
      <dgm:t>
        <a:bodyPr/>
        <a:lstStyle/>
        <a:p>
          <a:r>
            <a:rPr lang="ru-RU" sz="1400" dirty="0" smtClean="0">
              <a:solidFill>
                <a:schemeClr val="bg1"/>
              </a:solidFill>
            </a:rPr>
            <a:t>Потребитель продукции или бизнес - партнер</a:t>
          </a:r>
          <a:endParaRPr lang="ru-RU" sz="1400" dirty="0">
            <a:solidFill>
              <a:schemeClr val="bg1"/>
            </a:solidFill>
          </a:endParaRPr>
        </a:p>
      </dgm:t>
    </dgm:pt>
    <dgm:pt modelId="{84609C6E-DB51-4581-9108-31AD2383E97B}" type="parTrans" cxnId="{9CA6430F-55E0-4260-87CF-860F17A6CDE7}">
      <dgm:prSet/>
      <dgm:spPr/>
      <dgm:t>
        <a:bodyPr/>
        <a:lstStyle/>
        <a:p>
          <a:endParaRPr lang="ru-RU"/>
        </a:p>
      </dgm:t>
    </dgm:pt>
    <dgm:pt modelId="{7C87FFA6-433C-4B2F-8789-A96292E896D5}" type="sibTrans" cxnId="{9CA6430F-55E0-4260-87CF-860F17A6CDE7}">
      <dgm:prSet/>
      <dgm:spPr/>
      <dgm:t>
        <a:bodyPr/>
        <a:lstStyle/>
        <a:p>
          <a:endParaRPr lang="ru-RU"/>
        </a:p>
      </dgm:t>
    </dgm:pt>
    <dgm:pt modelId="{7D7AC1AF-A72B-4496-B925-D2A2E1C890DA}" type="pres">
      <dgm:prSet presAssocID="{AA2450E4-15F1-4C7C-8B3A-E2E988A2204B}" presName="cycle" presStyleCnt="0">
        <dgm:presLayoutVars>
          <dgm:dir/>
          <dgm:resizeHandles val="exact"/>
        </dgm:presLayoutVars>
      </dgm:prSet>
      <dgm:spPr/>
      <dgm:t>
        <a:bodyPr/>
        <a:lstStyle/>
        <a:p>
          <a:endParaRPr lang="ru-RU"/>
        </a:p>
      </dgm:t>
    </dgm:pt>
    <dgm:pt modelId="{BC456AB8-4BBD-40E9-8F52-B565B4E82A66}" type="pres">
      <dgm:prSet presAssocID="{6F73BE5B-2636-47EA-B142-DF9AA22D7139}" presName="dummy" presStyleCnt="0"/>
      <dgm:spPr/>
    </dgm:pt>
    <dgm:pt modelId="{EB2FD796-6FE2-44D1-9A11-BF0B4379153F}" type="pres">
      <dgm:prSet presAssocID="{6F73BE5B-2636-47EA-B142-DF9AA22D7139}" presName="node" presStyleLbl="revTx" presStyleIdx="0" presStyleCnt="9" custScaleX="161005">
        <dgm:presLayoutVars>
          <dgm:bulletEnabled val="1"/>
        </dgm:presLayoutVars>
      </dgm:prSet>
      <dgm:spPr/>
      <dgm:t>
        <a:bodyPr/>
        <a:lstStyle/>
        <a:p>
          <a:endParaRPr lang="ru-RU"/>
        </a:p>
      </dgm:t>
    </dgm:pt>
    <dgm:pt modelId="{DEBE1E92-1A9D-47B0-9DFC-DFC8A68BC841}" type="pres">
      <dgm:prSet presAssocID="{408F37DB-39B2-48BF-91D8-3E4C092087E8}" presName="sibTrans" presStyleLbl="node1" presStyleIdx="0" presStyleCnt="9"/>
      <dgm:spPr/>
      <dgm:t>
        <a:bodyPr/>
        <a:lstStyle/>
        <a:p>
          <a:endParaRPr lang="ru-RU"/>
        </a:p>
      </dgm:t>
    </dgm:pt>
    <dgm:pt modelId="{171742A7-CC77-46C8-9F0B-67937E443C66}" type="pres">
      <dgm:prSet presAssocID="{BD823F2F-4A6A-4368-9941-3683BDC513DE}" presName="dummy" presStyleCnt="0"/>
      <dgm:spPr/>
    </dgm:pt>
    <dgm:pt modelId="{AF42ED0B-3AAD-45A6-9E5C-9188AFCD7CA8}" type="pres">
      <dgm:prSet presAssocID="{BD823F2F-4A6A-4368-9941-3683BDC513DE}" presName="node" presStyleLbl="revTx" presStyleIdx="1" presStyleCnt="9" custScaleX="197023">
        <dgm:presLayoutVars>
          <dgm:bulletEnabled val="1"/>
        </dgm:presLayoutVars>
      </dgm:prSet>
      <dgm:spPr/>
      <dgm:t>
        <a:bodyPr/>
        <a:lstStyle/>
        <a:p>
          <a:endParaRPr lang="ru-RU"/>
        </a:p>
      </dgm:t>
    </dgm:pt>
    <dgm:pt modelId="{D84DC2E8-CC0E-4182-937A-7335E6FDF541}" type="pres">
      <dgm:prSet presAssocID="{2B339A64-FEF2-45B5-8CE7-93907D749AF5}" presName="sibTrans" presStyleLbl="node1" presStyleIdx="1" presStyleCnt="9"/>
      <dgm:spPr/>
      <dgm:t>
        <a:bodyPr/>
        <a:lstStyle/>
        <a:p>
          <a:endParaRPr lang="ru-RU"/>
        </a:p>
      </dgm:t>
    </dgm:pt>
    <dgm:pt modelId="{0BF9034E-9FF6-474C-9250-602CA7EE6AD7}" type="pres">
      <dgm:prSet presAssocID="{CCDC4408-ED8E-4FFA-ABE9-C8E5894EC044}" presName="dummy" presStyleCnt="0"/>
      <dgm:spPr/>
    </dgm:pt>
    <dgm:pt modelId="{14CBDAA5-4E01-45A1-A875-207EF8EF02BD}" type="pres">
      <dgm:prSet presAssocID="{CCDC4408-ED8E-4FFA-ABE9-C8E5894EC044}" presName="node" presStyleLbl="revTx" presStyleIdx="2" presStyleCnt="9">
        <dgm:presLayoutVars>
          <dgm:bulletEnabled val="1"/>
        </dgm:presLayoutVars>
      </dgm:prSet>
      <dgm:spPr/>
      <dgm:t>
        <a:bodyPr/>
        <a:lstStyle/>
        <a:p>
          <a:endParaRPr lang="ru-RU"/>
        </a:p>
      </dgm:t>
    </dgm:pt>
    <dgm:pt modelId="{AFDC27B3-4F6A-4AE9-B079-3F14397256F6}" type="pres">
      <dgm:prSet presAssocID="{B8526C2F-790C-4072-92B6-62E40C5DAF6E}" presName="sibTrans" presStyleLbl="node1" presStyleIdx="2" presStyleCnt="9"/>
      <dgm:spPr/>
      <dgm:t>
        <a:bodyPr/>
        <a:lstStyle/>
        <a:p>
          <a:endParaRPr lang="ru-RU"/>
        </a:p>
      </dgm:t>
    </dgm:pt>
    <dgm:pt modelId="{96F2F85F-A5ED-4FC6-99A7-F92BD126FE4F}" type="pres">
      <dgm:prSet presAssocID="{41E1DF5F-D7D8-4B70-AA92-5F2245B9AC58}" presName="dummy" presStyleCnt="0"/>
      <dgm:spPr/>
    </dgm:pt>
    <dgm:pt modelId="{CF017B7D-5C69-45E2-9489-4A69DC584107}" type="pres">
      <dgm:prSet presAssocID="{41E1DF5F-D7D8-4B70-AA92-5F2245B9AC58}" presName="node" presStyleLbl="revTx" presStyleIdx="3" presStyleCnt="9" custScaleX="299059">
        <dgm:presLayoutVars>
          <dgm:bulletEnabled val="1"/>
        </dgm:presLayoutVars>
      </dgm:prSet>
      <dgm:spPr/>
      <dgm:t>
        <a:bodyPr/>
        <a:lstStyle/>
        <a:p>
          <a:endParaRPr lang="ru-RU"/>
        </a:p>
      </dgm:t>
    </dgm:pt>
    <dgm:pt modelId="{85856DA8-BCF1-46A6-B6FD-3987BF7B6F2D}" type="pres">
      <dgm:prSet presAssocID="{0DD1ACF7-04E5-4709-8BFB-5AE1F8B644DF}" presName="sibTrans" presStyleLbl="node1" presStyleIdx="3" presStyleCnt="9" custLinFactNeighborX="-1967" custLinFactNeighborY="973"/>
      <dgm:spPr/>
      <dgm:t>
        <a:bodyPr/>
        <a:lstStyle/>
        <a:p>
          <a:endParaRPr lang="ru-RU"/>
        </a:p>
      </dgm:t>
    </dgm:pt>
    <dgm:pt modelId="{D92AD309-78CC-4E99-8E01-752AA639AB4E}" type="pres">
      <dgm:prSet presAssocID="{39F173AE-2128-4DBA-A1BD-D7F149DB150F}" presName="dummy" presStyleCnt="0"/>
      <dgm:spPr/>
    </dgm:pt>
    <dgm:pt modelId="{17507240-C76A-46BF-91D6-56117DCC0567}" type="pres">
      <dgm:prSet presAssocID="{39F173AE-2128-4DBA-A1BD-D7F149DB150F}" presName="node" presStyleLbl="revTx" presStyleIdx="4" presStyleCnt="9" custScaleX="168186" custRadScaleRad="99967" custRadScaleInc="539">
        <dgm:presLayoutVars>
          <dgm:bulletEnabled val="1"/>
        </dgm:presLayoutVars>
      </dgm:prSet>
      <dgm:spPr/>
      <dgm:t>
        <a:bodyPr/>
        <a:lstStyle/>
        <a:p>
          <a:endParaRPr lang="ru-RU"/>
        </a:p>
      </dgm:t>
    </dgm:pt>
    <dgm:pt modelId="{C4D3D115-A37F-4843-B6F3-20CCC08CE14C}" type="pres">
      <dgm:prSet presAssocID="{F9A5F508-EFF8-47BB-B898-8D454515F9A5}" presName="sibTrans" presStyleLbl="node1" presStyleIdx="4" presStyleCnt="9" custLinFactNeighborX="31" custLinFactNeighborY="-1026"/>
      <dgm:spPr/>
      <dgm:t>
        <a:bodyPr/>
        <a:lstStyle/>
        <a:p>
          <a:endParaRPr lang="ru-RU"/>
        </a:p>
      </dgm:t>
    </dgm:pt>
    <dgm:pt modelId="{EE55B22F-EBCD-4F75-BB75-8BCAD5209B6B}" type="pres">
      <dgm:prSet presAssocID="{9824B749-5DD4-4770-B614-C4A74818D63A}" presName="dummy" presStyleCnt="0"/>
      <dgm:spPr/>
    </dgm:pt>
    <dgm:pt modelId="{8931B64D-84A2-4B47-8C12-037BC6003083}" type="pres">
      <dgm:prSet presAssocID="{9824B749-5DD4-4770-B614-C4A74818D63A}" presName="node" presStyleLbl="revTx" presStyleIdx="5" presStyleCnt="9" custScaleX="157723">
        <dgm:presLayoutVars>
          <dgm:bulletEnabled val="1"/>
        </dgm:presLayoutVars>
      </dgm:prSet>
      <dgm:spPr/>
      <dgm:t>
        <a:bodyPr/>
        <a:lstStyle/>
        <a:p>
          <a:endParaRPr lang="ru-RU"/>
        </a:p>
      </dgm:t>
    </dgm:pt>
    <dgm:pt modelId="{1FBE6221-0976-4A94-B767-5D17A827D685}" type="pres">
      <dgm:prSet presAssocID="{4E2A0482-A7DE-47A1-BDDA-80DA7A5FEC5D}" presName="sibTrans" presStyleLbl="node1" presStyleIdx="5" presStyleCnt="9"/>
      <dgm:spPr/>
      <dgm:t>
        <a:bodyPr/>
        <a:lstStyle/>
        <a:p>
          <a:endParaRPr lang="ru-RU"/>
        </a:p>
      </dgm:t>
    </dgm:pt>
    <dgm:pt modelId="{724303E9-F163-4F2A-87ED-4D2C98E3632E}" type="pres">
      <dgm:prSet presAssocID="{98148030-41A9-4C86-8063-4F1CCEDF99DF}" presName="dummy" presStyleCnt="0"/>
      <dgm:spPr/>
    </dgm:pt>
    <dgm:pt modelId="{397B6A55-9329-4EBD-B983-76C3DADEA5C9}" type="pres">
      <dgm:prSet presAssocID="{98148030-41A9-4C86-8063-4F1CCEDF99DF}" presName="node" presStyleLbl="revTx" presStyleIdx="6" presStyleCnt="9" custScaleX="225498">
        <dgm:presLayoutVars>
          <dgm:bulletEnabled val="1"/>
        </dgm:presLayoutVars>
      </dgm:prSet>
      <dgm:spPr/>
      <dgm:t>
        <a:bodyPr/>
        <a:lstStyle/>
        <a:p>
          <a:endParaRPr lang="ru-RU"/>
        </a:p>
      </dgm:t>
    </dgm:pt>
    <dgm:pt modelId="{B53F90DC-2AAE-4C38-BD7E-2C51D05589D1}" type="pres">
      <dgm:prSet presAssocID="{7C87FFA6-433C-4B2F-8789-A96292E896D5}" presName="sibTrans" presStyleLbl="node1" presStyleIdx="6" presStyleCnt="9"/>
      <dgm:spPr/>
      <dgm:t>
        <a:bodyPr/>
        <a:lstStyle/>
        <a:p>
          <a:endParaRPr lang="ru-RU"/>
        </a:p>
      </dgm:t>
    </dgm:pt>
    <dgm:pt modelId="{63F463DE-4516-4C7E-8CA5-C10B0A3710AC}" type="pres">
      <dgm:prSet presAssocID="{D9D18175-EA2B-430E-A127-C30650BA205E}" presName="dummy" presStyleCnt="0"/>
      <dgm:spPr/>
    </dgm:pt>
    <dgm:pt modelId="{4D8690A3-AC6E-4F6C-B381-D379CA2A061E}" type="pres">
      <dgm:prSet presAssocID="{D9D18175-EA2B-430E-A127-C30650BA205E}" presName="node" presStyleLbl="revTx" presStyleIdx="7" presStyleCnt="9" custScaleX="320367">
        <dgm:presLayoutVars>
          <dgm:bulletEnabled val="1"/>
        </dgm:presLayoutVars>
      </dgm:prSet>
      <dgm:spPr/>
      <dgm:t>
        <a:bodyPr/>
        <a:lstStyle/>
        <a:p>
          <a:endParaRPr lang="ru-RU"/>
        </a:p>
      </dgm:t>
    </dgm:pt>
    <dgm:pt modelId="{20E4BF19-5D9B-4461-A2BE-3A8FA126A8A2}" type="pres">
      <dgm:prSet presAssocID="{8E4D3ACD-2390-421C-8E3C-0D22B8F0CE18}" presName="sibTrans" presStyleLbl="node1" presStyleIdx="7" presStyleCnt="9"/>
      <dgm:spPr/>
      <dgm:t>
        <a:bodyPr/>
        <a:lstStyle/>
        <a:p>
          <a:endParaRPr lang="ru-RU"/>
        </a:p>
      </dgm:t>
    </dgm:pt>
    <dgm:pt modelId="{3AAF3D3A-9B8E-4844-9DE8-5A0303278150}" type="pres">
      <dgm:prSet presAssocID="{3F5DB1B4-6A22-4C5E-AECF-BA1CAF13EC71}" presName="dummy" presStyleCnt="0"/>
      <dgm:spPr/>
    </dgm:pt>
    <dgm:pt modelId="{A8124710-1082-4A74-86D6-3CCBB499D2D0}" type="pres">
      <dgm:prSet presAssocID="{3F5DB1B4-6A22-4C5E-AECF-BA1CAF13EC71}" presName="node" presStyleLbl="revTx" presStyleIdx="8" presStyleCnt="9" custScaleX="182734">
        <dgm:presLayoutVars>
          <dgm:bulletEnabled val="1"/>
        </dgm:presLayoutVars>
      </dgm:prSet>
      <dgm:spPr/>
      <dgm:t>
        <a:bodyPr/>
        <a:lstStyle/>
        <a:p>
          <a:endParaRPr lang="ru-RU"/>
        </a:p>
      </dgm:t>
    </dgm:pt>
    <dgm:pt modelId="{9D853C50-D321-4D12-8BB2-2B960BAE01B0}" type="pres">
      <dgm:prSet presAssocID="{081847EB-B585-4F73-830F-E310578DC422}" presName="sibTrans" presStyleLbl="node1" presStyleIdx="8" presStyleCnt="9"/>
      <dgm:spPr/>
      <dgm:t>
        <a:bodyPr/>
        <a:lstStyle/>
        <a:p>
          <a:endParaRPr lang="ru-RU"/>
        </a:p>
      </dgm:t>
    </dgm:pt>
  </dgm:ptLst>
  <dgm:cxnLst>
    <dgm:cxn modelId="{605DAA38-285F-4000-B328-883F3D84F5D2}" srcId="{AA2450E4-15F1-4C7C-8B3A-E2E988A2204B}" destId="{3F5DB1B4-6A22-4C5E-AECF-BA1CAF13EC71}" srcOrd="8" destOrd="0" parTransId="{F4310F98-A00D-42BA-B057-87F6D5BFAA8D}" sibTransId="{081847EB-B585-4F73-830F-E310578DC422}"/>
    <dgm:cxn modelId="{5688C335-B1A7-493F-AE35-098E0B1AFE38}" srcId="{AA2450E4-15F1-4C7C-8B3A-E2E988A2204B}" destId="{BD823F2F-4A6A-4368-9941-3683BDC513DE}" srcOrd="1" destOrd="0" parTransId="{64481A15-B402-4D5E-A353-0E72BF73B9C6}" sibTransId="{2B339A64-FEF2-45B5-8CE7-93907D749AF5}"/>
    <dgm:cxn modelId="{F8A3203C-3FDC-4803-B471-865C50578F16}" type="presOf" srcId="{3F5DB1B4-6A22-4C5E-AECF-BA1CAF13EC71}" destId="{A8124710-1082-4A74-86D6-3CCBB499D2D0}" srcOrd="0" destOrd="0" presId="urn:microsoft.com/office/officeart/2005/8/layout/cycle1"/>
    <dgm:cxn modelId="{188F82C4-683A-4D5B-8CF9-4DA3B37FC490}" type="presOf" srcId="{8E4D3ACD-2390-421C-8E3C-0D22B8F0CE18}" destId="{20E4BF19-5D9B-4461-A2BE-3A8FA126A8A2}" srcOrd="0" destOrd="0" presId="urn:microsoft.com/office/officeart/2005/8/layout/cycle1"/>
    <dgm:cxn modelId="{5065C280-DC0F-461B-AFD6-4379A3175D9E}" type="presOf" srcId="{408F37DB-39B2-48BF-91D8-3E4C092087E8}" destId="{DEBE1E92-1A9D-47B0-9DFC-DFC8A68BC841}" srcOrd="0" destOrd="0" presId="urn:microsoft.com/office/officeart/2005/8/layout/cycle1"/>
    <dgm:cxn modelId="{3C84322B-A329-4351-830C-08FA59DA39A3}" type="presOf" srcId="{0DD1ACF7-04E5-4709-8BFB-5AE1F8B644DF}" destId="{85856DA8-BCF1-46A6-B6FD-3987BF7B6F2D}" srcOrd="0" destOrd="0" presId="urn:microsoft.com/office/officeart/2005/8/layout/cycle1"/>
    <dgm:cxn modelId="{CF1FA1D7-D5D9-47B7-B33C-7E8DCF0BEB3E}" type="presOf" srcId="{41E1DF5F-D7D8-4B70-AA92-5F2245B9AC58}" destId="{CF017B7D-5C69-45E2-9489-4A69DC584107}" srcOrd="0" destOrd="0" presId="urn:microsoft.com/office/officeart/2005/8/layout/cycle1"/>
    <dgm:cxn modelId="{EF3912E8-95BF-4B5B-98D7-1E5F718178B1}" srcId="{AA2450E4-15F1-4C7C-8B3A-E2E988A2204B}" destId="{D9D18175-EA2B-430E-A127-C30650BA205E}" srcOrd="7" destOrd="0" parTransId="{9CEAD3F5-5B4B-4AAA-872F-EF50CC347230}" sibTransId="{8E4D3ACD-2390-421C-8E3C-0D22B8F0CE18}"/>
    <dgm:cxn modelId="{DFC817FD-2789-471E-ADE7-4A0A15137BDE}" type="presOf" srcId="{B8526C2F-790C-4072-92B6-62E40C5DAF6E}" destId="{AFDC27B3-4F6A-4AE9-B079-3F14397256F6}" srcOrd="0" destOrd="0" presId="urn:microsoft.com/office/officeart/2005/8/layout/cycle1"/>
    <dgm:cxn modelId="{52662226-BEE9-4DE3-9F2D-C3B72FCFFEC6}" srcId="{AA2450E4-15F1-4C7C-8B3A-E2E988A2204B}" destId="{39F173AE-2128-4DBA-A1BD-D7F149DB150F}" srcOrd="4" destOrd="0" parTransId="{5B735517-7AF2-45FE-96F8-815728943506}" sibTransId="{F9A5F508-EFF8-47BB-B898-8D454515F9A5}"/>
    <dgm:cxn modelId="{70032116-C4DA-4DE6-8EF0-105F5E59CD7F}" srcId="{AA2450E4-15F1-4C7C-8B3A-E2E988A2204B}" destId="{41E1DF5F-D7D8-4B70-AA92-5F2245B9AC58}" srcOrd="3" destOrd="0" parTransId="{D899761F-8565-4BF9-B4CE-FC95551118FE}" sibTransId="{0DD1ACF7-04E5-4709-8BFB-5AE1F8B644DF}"/>
    <dgm:cxn modelId="{2DEBA909-BEFD-46A8-B862-3DA37CA7C472}" type="presOf" srcId="{D9D18175-EA2B-430E-A127-C30650BA205E}" destId="{4D8690A3-AC6E-4F6C-B381-D379CA2A061E}" srcOrd="0" destOrd="0" presId="urn:microsoft.com/office/officeart/2005/8/layout/cycle1"/>
    <dgm:cxn modelId="{5F234E86-B0DD-499E-AEAA-4A3DB7697A30}" type="presOf" srcId="{BD823F2F-4A6A-4368-9941-3683BDC513DE}" destId="{AF42ED0B-3AAD-45A6-9E5C-9188AFCD7CA8}" srcOrd="0" destOrd="0" presId="urn:microsoft.com/office/officeart/2005/8/layout/cycle1"/>
    <dgm:cxn modelId="{D740C756-4154-4503-BB0B-0CFB673FD4C9}" type="presOf" srcId="{2B339A64-FEF2-45B5-8CE7-93907D749AF5}" destId="{D84DC2E8-CC0E-4182-937A-7335E6FDF541}" srcOrd="0" destOrd="0" presId="urn:microsoft.com/office/officeart/2005/8/layout/cycle1"/>
    <dgm:cxn modelId="{52A191B4-2F8B-46B8-B72B-8195C5076059}" type="presOf" srcId="{4E2A0482-A7DE-47A1-BDDA-80DA7A5FEC5D}" destId="{1FBE6221-0976-4A94-B767-5D17A827D685}" srcOrd="0" destOrd="0" presId="urn:microsoft.com/office/officeart/2005/8/layout/cycle1"/>
    <dgm:cxn modelId="{A8DCD6D7-B318-49C4-A0F5-D62EDB916A54}" type="presOf" srcId="{9824B749-5DD4-4770-B614-C4A74818D63A}" destId="{8931B64D-84A2-4B47-8C12-037BC6003083}" srcOrd="0" destOrd="0" presId="urn:microsoft.com/office/officeart/2005/8/layout/cycle1"/>
    <dgm:cxn modelId="{ED79A1AA-111D-41E9-B759-DDF16213DEA0}" srcId="{AA2450E4-15F1-4C7C-8B3A-E2E988A2204B}" destId="{CCDC4408-ED8E-4FFA-ABE9-C8E5894EC044}" srcOrd="2" destOrd="0" parTransId="{C987A83A-141A-4C96-AFE4-76B3C96DC1D1}" sibTransId="{B8526C2F-790C-4072-92B6-62E40C5DAF6E}"/>
    <dgm:cxn modelId="{C132B0FD-660F-4EE4-AAF8-1486815B749C}" type="presOf" srcId="{7C87FFA6-433C-4B2F-8789-A96292E896D5}" destId="{B53F90DC-2AAE-4C38-BD7E-2C51D05589D1}" srcOrd="0" destOrd="0" presId="urn:microsoft.com/office/officeart/2005/8/layout/cycle1"/>
    <dgm:cxn modelId="{9CD633DF-1043-4F08-8C4B-89C5B35420E3}" type="presOf" srcId="{CCDC4408-ED8E-4FFA-ABE9-C8E5894EC044}" destId="{14CBDAA5-4E01-45A1-A875-207EF8EF02BD}" srcOrd="0" destOrd="0" presId="urn:microsoft.com/office/officeart/2005/8/layout/cycle1"/>
    <dgm:cxn modelId="{ED276C35-126F-43C1-B09D-7D666B9CA473}" type="presOf" srcId="{AA2450E4-15F1-4C7C-8B3A-E2E988A2204B}" destId="{7D7AC1AF-A72B-4496-B925-D2A2E1C890DA}" srcOrd="0" destOrd="0" presId="urn:microsoft.com/office/officeart/2005/8/layout/cycle1"/>
    <dgm:cxn modelId="{4754E4A5-5BD0-48C1-8A12-C90F30485488}" type="presOf" srcId="{39F173AE-2128-4DBA-A1BD-D7F149DB150F}" destId="{17507240-C76A-46BF-91D6-56117DCC0567}" srcOrd="0" destOrd="0" presId="urn:microsoft.com/office/officeart/2005/8/layout/cycle1"/>
    <dgm:cxn modelId="{40A11EF1-C176-438B-8FC2-213BE7F9A548}" srcId="{AA2450E4-15F1-4C7C-8B3A-E2E988A2204B}" destId="{6F73BE5B-2636-47EA-B142-DF9AA22D7139}" srcOrd="0" destOrd="0" parTransId="{87B608D0-4886-430C-A18C-EAAE64FC4F06}" sibTransId="{408F37DB-39B2-48BF-91D8-3E4C092087E8}"/>
    <dgm:cxn modelId="{41470E7E-FC77-436F-B046-C5CBF302E88B}" type="presOf" srcId="{081847EB-B585-4F73-830F-E310578DC422}" destId="{9D853C50-D321-4D12-8BB2-2B960BAE01B0}" srcOrd="0" destOrd="0" presId="urn:microsoft.com/office/officeart/2005/8/layout/cycle1"/>
    <dgm:cxn modelId="{3F087434-69B7-4B38-A797-4E8CEB53C7D3}" type="presOf" srcId="{98148030-41A9-4C86-8063-4F1CCEDF99DF}" destId="{397B6A55-9329-4EBD-B983-76C3DADEA5C9}" srcOrd="0" destOrd="0" presId="urn:microsoft.com/office/officeart/2005/8/layout/cycle1"/>
    <dgm:cxn modelId="{159C8A75-3FE6-4037-BF9F-284BA8C62361}" type="presOf" srcId="{6F73BE5B-2636-47EA-B142-DF9AA22D7139}" destId="{EB2FD796-6FE2-44D1-9A11-BF0B4379153F}" srcOrd="0" destOrd="0" presId="urn:microsoft.com/office/officeart/2005/8/layout/cycle1"/>
    <dgm:cxn modelId="{42AB5CFA-3CAA-441A-BFF4-A68D6026550C}" srcId="{AA2450E4-15F1-4C7C-8B3A-E2E988A2204B}" destId="{9824B749-5DD4-4770-B614-C4A74818D63A}" srcOrd="5" destOrd="0" parTransId="{E7B4B470-B743-4DD5-9BBE-0A1977EB8305}" sibTransId="{4E2A0482-A7DE-47A1-BDDA-80DA7A5FEC5D}"/>
    <dgm:cxn modelId="{517513BD-D253-4597-8B94-883822E0E277}" type="presOf" srcId="{F9A5F508-EFF8-47BB-B898-8D454515F9A5}" destId="{C4D3D115-A37F-4843-B6F3-20CCC08CE14C}" srcOrd="0" destOrd="0" presId="urn:microsoft.com/office/officeart/2005/8/layout/cycle1"/>
    <dgm:cxn modelId="{9CA6430F-55E0-4260-87CF-860F17A6CDE7}" srcId="{AA2450E4-15F1-4C7C-8B3A-E2E988A2204B}" destId="{98148030-41A9-4C86-8063-4F1CCEDF99DF}" srcOrd="6" destOrd="0" parTransId="{84609C6E-DB51-4581-9108-31AD2383E97B}" sibTransId="{7C87FFA6-433C-4B2F-8789-A96292E896D5}"/>
    <dgm:cxn modelId="{1622526F-8519-4C04-9127-1CE64118CE32}" type="presParOf" srcId="{7D7AC1AF-A72B-4496-B925-D2A2E1C890DA}" destId="{BC456AB8-4BBD-40E9-8F52-B565B4E82A66}" srcOrd="0" destOrd="0" presId="urn:microsoft.com/office/officeart/2005/8/layout/cycle1"/>
    <dgm:cxn modelId="{54983504-3BCB-4B06-A49C-3F6B2241645D}" type="presParOf" srcId="{7D7AC1AF-A72B-4496-B925-D2A2E1C890DA}" destId="{EB2FD796-6FE2-44D1-9A11-BF0B4379153F}" srcOrd="1" destOrd="0" presId="urn:microsoft.com/office/officeart/2005/8/layout/cycle1"/>
    <dgm:cxn modelId="{145309B8-8512-473B-86CF-1B6BFD4E7D9B}" type="presParOf" srcId="{7D7AC1AF-A72B-4496-B925-D2A2E1C890DA}" destId="{DEBE1E92-1A9D-47B0-9DFC-DFC8A68BC841}" srcOrd="2" destOrd="0" presId="urn:microsoft.com/office/officeart/2005/8/layout/cycle1"/>
    <dgm:cxn modelId="{D8F85EC2-23E6-4591-9987-B20238B43B4B}" type="presParOf" srcId="{7D7AC1AF-A72B-4496-B925-D2A2E1C890DA}" destId="{171742A7-CC77-46C8-9F0B-67937E443C66}" srcOrd="3" destOrd="0" presId="urn:microsoft.com/office/officeart/2005/8/layout/cycle1"/>
    <dgm:cxn modelId="{7AF263B6-D24A-46F6-8191-F9CADA045FE9}" type="presParOf" srcId="{7D7AC1AF-A72B-4496-B925-D2A2E1C890DA}" destId="{AF42ED0B-3AAD-45A6-9E5C-9188AFCD7CA8}" srcOrd="4" destOrd="0" presId="urn:microsoft.com/office/officeart/2005/8/layout/cycle1"/>
    <dgm:cxn modelId="{58D46505-B35A-4340-B12D-49E155743F05}" type="presParOf" srcId="{7D7AC1AF-A72B-4496-B925-D2A2E1C890DA}" destId="{D84DC2E8-CC0E-4182-937A-7335E6FDF541}" srcOrd="5" destOrd="0" presId="urn:microsoft.com/office/officeart/2005/8/layout/cycle1"/>
    <dgm:cxn modelId="{905E019F-414A-4E53-A12F-D9A4E8A1E9EE}" type="presParOf" srcId="{7D7AC1AF-A72B-4496-B925-D2A2E1C890DA}" destId="{0BF9034E-9FF6-474C-9250-602CA7EE6AD7}" srcOrd="6" destOrd="0" presId="urn:microsoft.com/office/officeart/2005/8/layout/cycle1"/>
    <dgm:cxn modelId="{579F9098-8CC8-448F-A414-F7CBD9570754}" type="presParOf" srcId="{7D7AC1AF-A72B-4496-B925-D2A2E1C890DA}" destId="{14CBDAA5-4E01-45A1-A875-207EF8EF02BD}" srcOrd="7" destOrd="0" presId="urn:microsoft.com/office/officeart/2005/8/layout/cycle1"/>
    <dgm:cxn modelId="{A1BEAC5D-D35F-4A52-9826-93B563832EBC}" type="presParOf" srcId="{7D7AC1AF-A72B-4496-B925-D2A2E1C890DA}" destId="{AFDC27B3-4F6A-4AE9-B079-3F14397256F6}" srcOrd="8" destOrd="0" presId="urn:microsoft.com/office/officeart/2005/8/layout/cycle1"/>
    <dgm:cxn modelId="{319E12A8-8626-4F51-89F1-CEC34BD2F089}" type="presParOf" srcId="{7D7AC1AF-A72B-4496-B925-D2A2E1C890DA}" destId="{96F2F85F-A5ED-4FC6-99A7-F92BD126FE4F}" srcOrd="9" destOrd="0" presId="urn:microsoft.com/office/officeart/2005/8/layout/cycle1"/>
    <dgm:cxn modelId="{1A278AC9-0F62-4499-A020-BB6CAB9297F5}" type="presParOf" srcId="{7D7AC1AF-A72B-4496-B925-D2A2E1C890DA}" destId="{CF017B7D-5C69-45E2-9489-4A69DC584107}" srcOrd="10" destOrd="0" presId="urn:microsoft.com/office/officeart/2005/8/layout/cycle1"/>
    <dgm:cxn modelId="{FBF861A0-D39B-4B9D-A473-F865FBC54D78}" type="presParOf" srcId="{7D7AC1AF-A72B-4496-B925-D2A2E1C890DA}" destId="{85856DA8-BCF1-46A6-B6FD-3987BF7B6F2D}" srcOrd="11" destOrd="0" presId="urn:microsoft.com/office/officeart/2005/8/layout/cycle1"/>
    <dgm:cxn modelId="{037E66BF-A67C-4F56-BCAF-E83295E7472B}" type="presParOf" srcId="{7D7AC1AF-A72B-4496-B925-D2A2E1C890DA}" destId="{D92AD309-78CC-4E99-8E01-752AA639AB4E}" srcOrd="12" destOrd="0" presId="urn:microsoft.com/office/officeart/2005/8/layout/cycle1"/>
    <dgm:cxn modelId="{9CF69CB2-045B-47AA-B829-57834A894A10}" type="presParOf" srcId="{7D7AC1AF-A72B-4496-B925-D2A2E1C890DA}" destId="{17507240-C76A-46BF-91D6-56117DCC0567}" srcOrd="13" destOrd="0" presId="urn:microsoft.com/office/officeart/2005/8/layout/cycle1"/>
    <dgm:cxn modelId="{B90803E1-0598-4379-A812-EA2A2C338574}" type="presParOf" srcId="{7D7AC1AF-A72B-4496-B925-D2A2E1C890DA}" destId="{C4D3D115-A37F-4843-B6F3-20CCC08CE14C}" srcOrd="14" destOrd="0" presId="urn:microsoft.com/office/officeart/2005/8/layout/cycle1"/>
    <dgm:cxn modelId="{B522938A-BE58-41B3-A4C9-A6231C3BEE9D}" type="presParOf" srcId="{7D7AC1AF-A72B-4496-B925-D2A2E1C890DA}" destId="{EE55B22F-EBCD-4F75-BB75-8BCAD5209B6B}" srcOrd="15" destOrd="0" presId="urn:microsoft.com/office/officeart/2005/8/layout/cycle1"/>
    <dgm:cxn modelId="{396D465A-11BE-416E-B5B4-E784AEE83712}" type="presParOf" srcId="{7D7AC1AF-A72B-4496-B925-D2A2E1C890DA}" destId="{8931B64D-84A2-4B47-8C12-037BC6003083}" srcOrd="16" destOrd="0" presId="urn:microsoft.com/office/officeart/2005/8/layout/cycle1"/>
    <dgm:cxn modelId="{585F916C-C0A8-4F03-8A33-AF31B2ECFC99}" type="presParOf" srcId="{7D7AC1AF-A72B-4496-B925-D2A2E1C890DA}" destId="{1FBE6221-0976-4A94-B767-5D17A827D685}" srcOrd="17" destOrd="0" presId="urn:microsoft.com/office/officeart/2005/8/layout/cycle1"/>
    <dgm:cxn modelId="{E1AF5356-3F06-4276-B15D-48F77618EA6B}" type="presParOf" srcId="{7D7AC1AF-A72B-4496-B925-D2A2E1C890DA}" destId="{724303E9-F163-4F2A-87ED-4D2C98E3632E}" srcOrd="18" destOrd="0" presId="urn:microsoft.com/office/officeart/2005/8/layout/cycle1"/>
    <dgm:cxn modelId="{D118E257-9FF2-4393-8D25-CE5FC6A8BDE5}" type="presParOf" srcId="{7D7AC1AF-A72B-4496-B925-D2A2E1C890DA}" destId="{397B6A55-9329-4EBD-B983-76C3DADEA5C9}" srcOrd="19" destOrd="0" presId="urn:microsoft.com/office/officeart/2005/8/layout/cycle1"/>
    <dgm:cxn modelId="{64DDC10F-08A3-4A95-96BD-1E6E33F3066C}" type="presParOf" srcId="{7D7AC1AF-A72B-4496-B925-D2A2E1C890DA}" destId="{B53F90DC-2AAE-4C38-BD7E-2C51D05589D1}" srcOrd="20" destOrd="0" presId="urn:microsoft.com/office/officeart/2005/8/layout/cycle1"/>
    <dgm:cxn modelId="{4379BC13-F9FA-45B8-8A7D-38740FBADC2A}" type="presParOf" srcId="{7D7AC1AF-A72B-4496-B925-D2A2E1C890DA}" destId="{63F463DE-4516-4C7E-8CA5-C10B0A3710AC}" srcOrd="21" destOrd="0" presId="urn:microsoft.com/office/officeart/2005/8/layout/cycle1"/>
    <dgm:cxn modelId="{62C646DB-A908-4359-8A8A-783CC56D163D}" type="presParOf" srcId="{7D7AC1AF-A72B-4496-B925-D2A2E1C890DA}" destId="{4D8690A3-AC6E-4F6C-B381-D379CA2A061E}" srcOrd="22" destOrd="0" presId="urn:microsoft.com/office/officeart/2005/8/layout/cycle1"/>
    <dgm:cxn modelId="{85B5E4AD-BBC8-4A85-AF16-EE719439C42A}" type="presParOf" srcId="{7D7AC1AF-A72B-4496-B925-D2A2E1C890DA}" destId="{20E4BF19-5D9B-4461-A2BE-3A8FA126A8A2}" srcOrd="23" destOrd="0" presId="urn:microsoft.com/office/officeart/2005/8/layout/cycle1"/>
    <dgm:cxn modelId="{4E046CA9-E345-47C7-838D-85FB221C2720}" type="presParOf" srcId="{7D7AC1AF-A72B-4496-B925-D2A2E1C890DA}" destId="{3AAF3D3A-9B8E-4844-9DE8-5A0303278150}" srcOrd="24" destOrd="0" presId="urn:microsoft.com/office/officeart/2005/8/layout/cycle1"/>
    <dgm:cxn modelId="{9D9664E4-CC26-4DE9-8B27-5C94818E4B1C}" type="presParOf" srcId="{7D7AC1AF-A72B-4496-B925-D2A2E1C890DA}" destId="{A8124710-1082-4A74-86D6-3CCBB499D2D0}" srcOrd="25" destOrd="0" presId="urn:microsoft.com/office/officeart/2005/8/layout/cycle1"/>
    <dgm:cxn modelId="{031B4618-2726-44D0-A224-5809C5FCD9B3}" type="presParOf" srcId="{7D7AC1AF-A72B-4496-B925-D2A2E1C890DA}" destId="{9D853C50-D321-4D12-8BB2-2B960BAE01B0}" srcOrd="26"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80C626-2893-43AF-990A-E35ACC1AE8B1}">
      <dsp:nvSpPr>
        <dsp:cNvPr id="0" name=""/>
        <dsp:cNvSpPr/>
      </dsp:nvSpPr>
      <dsp:spPr>
        <a:xfrm>
          <a:off x="3196101" y="8932"/>
          <a:ext cx="1640277"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bg1"/>
              </a:solidFill>
            </a:rPr>
            <a:t>Потребитель продукции или бизнес - партнер</a:t>
          </a:r>
          <a:endParaRPr lang="ru-RU" sz="1600" kern="1200" dirty="0">
            <a:solidFill>
              <a:schemeClr val="bg1"/>
            </a:solidFill>
          </a:endParaRPr>
        </a:p>
      </dsp:txBody>
      <dsp:txXfrm>
        <a:off x="3196101" y="8932"/>
        <a:ext cx="1640277" cy="831353"/>
      </dsp:txXfrm>
    </dsp:sp>
    <dsp:sp modelId="{C73936BA-F99C-4206-AD82-CFB34737D915}">
      <dsp:nvSpPr>
        <dsp:cNvPr id="0" name=""/>
        <dsp:cNvSpPr/>
      </dsp:nvSpPr>
      <dsp:spPr>
        <a:xfrm>
          <a:off x="1056534" y="321"/>
          <a:ext cx="4063356" cy="4063356"/>
        </a:xfrm>
        <a:prstGeom prst="circularArrow">
          <a:avLst>
            <a:gd name="adj1" fmla="val 3990"/>
            <a:gd name="adj2" fmla="val 250275"/>
            <a:gd name="adj3" fmla="val 20573230"/>
            <a:gd name="adj4" fmla="val 19203227"/>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689B39-E52E-46D7-8D81-06D690F24910}">
      <dsp:nvSpPr>
        <dsp:cNvPr id="0" name=""/>
        <dsp:cNvSpPr/>
      </dsp:nvSpPr>
      <dsp:spPr>
        <a:xfrm>
          <a:off x="3834684" y="1616323"/>
          <a:ext cx="2219166"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Информация (о продукте, </a:t>
          </a:r>
          <a:r>
            <a:rPr kumimoji="0" lang="ru-RU" sz="1600" b="0" i="0" u="none" strike="noStrike" kern="1200" cap="none" normalizeH="0" baseline="0" dirty="0" err="1" smtClean="0">
              <a:ln>
                <a:noFill/>
              </a:ln>
              <a:solidFill>
                <a:schemeClr val="bg1"/>
              </a:solidFill>
              <a:effectLst/>
              <a:latin typeface="Times New Roman" pitchFamily="18" charset="0"/>
              <a:ea typeface="Calibri" pitchFamily="34" charset="0"/>
              <a:cs typeface="Times New Roman" pitchFamily="18" charset="0"/>
            </a:rPr>
            <a:t>бизнес-возможности</a:t>
          </a: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lang="ru-RU" sz="1600" kern="1200" dirty="0"/>
        </a:p>
      </dsp:txBody>
      <dsp:txXfrm>
        <a:off x="3834684" y="1616323"/>
        <a:ext cx="2219166" cy="831353"/>
      </dsp:txXfrm>
    </dsp:sp>
    <dsp:sp modelId="{15DFE69C-746E-4923-B330-3CB2864F7ABA}">
      <dsp:nvSpPr>
        <dsp:cNvPr id="0" name=""/>
        <dsp:cNvSpPr/>
      </dsp:nvSpPr>
      <dsp:spPr>
        <a:xfrm>
          <a:off x="1056534" y="321"/>
          <a:ext cx="4063356" cy="4063356"/>
        </a:xfrm>
        <a:prstGeom prst="circularArrow">
          <a:avLst>
            <a:gd name="adj1" fmla="val 3990"/>
            <a:gd name="adj2" fmla="val 250275"/>
            <a:gd name="adj3" fmla="val 2146497"/>
            <a:gd name="adj4" fmla="val 776494"/>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08B67-514F-4CA1-B54A-49B245AA9A63}">
      <dsp:nvSpPr>
        <dsp:cNvPr id="0" name=""/>
        <dsp:cNvSpPr/>
      </dsp:nvSpPr>
      <dsp:spPr>
        <a:xfrm>
          <a:off x="3003277" y="3223713"/>
          <a:ext cx="2025926"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Дегустация </a:t>
          </a:r>
        </a:p>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продукта </a:t>
          </a:r>
          <a:endParaRPr lang="ru-RU" sz="1600" kern="1200" dirty="0"/>
        </a:p>
      </dsp:txBody>
      <dsp:txXfrm>
        <a:off x="3003277" y="3223713"/>
        <a:ext cx="2025926" cy="831353"/>
      </dsp:txXfrm>
    </dsp:sp>
    <dsp:sp modelId="{AC0EB828-D56D-4D7E-B55C-7B1AB89DC7DD}">
      <dsp:nvSpPr>
        <dsp:cNvPr id="0" name=""/>
        <dsp:cNvSpPr/>
      </dsp:nvSpPr>
      <dsp:spPr>
        <a:xfrm>
          <a:off x="1056534" y="321"/>
          <a:ext cx="4063356" cy="4063356"/>
        </a:xfrm>
        <a:prstGeom prst="circularArrow">
          <a:avLst>
            <a:gd name="adj1" fmla="val 3990"/>
            <a:gd name="adj2" fmla="val 250275"/>
            <a:gd name="adj3" fmla="val 6111174"/>
            <a:gd name="adj4" fmla="val 5557371"/>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D4BB6-956D-4A14-BC6A-FDFE7F1A47DC}">
      <dsp:nvSpPr>
        <dsp:cNvPr id="0" name=""/>
        <dsp:cNvSpPr/>
      </dsp:nvSpPr>
      <dsp:spPr>
        <a:xfrm>
          <a:off x="1744508" y="3223713"/>
          <a:ext cx="831353"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Вопросы и ответы </a:t>
          </a:r>
          <a:endParaRPr lang="ru-RU" sz="1600" kern="1200" dirty="0"/>
        </a:p>
      </dsp:txBody>
      <dsp:txXfrm>
        <a:off x="1744508" y="3223713"/>
        <a:ext cx="831353" cy="831353"/>
      </dsp:txXfrm>
    </dsp:sp>
    <dsp:sp modelId="{D76339D2-3796-4167-BB45-2766DB4475B8}">
      <dsp:nvSpPr>
        <dsp:cNvPr id="0" name=""/>
        <dsp:cNvSpPr/>
      </dsp:nvSpPr>
      <dsp:spPr>
        <a:xfrm>
          <a:off x="1056534" y="321"/>
          <a:ext cx="4063356" cy="4063356"/>
        </a:xfrm>
        <a:prstGeom prst="circularArrow">
          <a:avLst>
            <a:gd name="adj1" fmla="val 3990"/>
            <a:gd name="adj2" fmla="val 250275"/>
            <a:gd name="adj3" fmla="val 9773230"/>
            <a:gd name="adj4" fmla="val 8182930"/>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32175-A014-4D80-B1A5-339A41ADB318}">
      <dsp:nvSpPr>
        <dsp:cNvPr id="0" name=""/>
        <dsp:cNvSpPr/>
      </dsp:nvSpPr>
      <dsp:spPr>
        <a:xfrm>
          <a:off x="346949" y="1616323"/>
          <a:ext cx="1770418"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Заключение Соглашения</a:t>
          </a:r>
          <a:endParaRPr lang="ru-RU" sz="1600" kern="1200" dirty="0"/>
        </a:p>
      </dsp:txBody>
      <dsp:txXfrm>
        <a:off x="346949" y="1616323"/>
        <a:ext cx="1770418" cy="831353"/>
      </dsp:txXfrm>
    </dsp:sp>
    <dsp:sp modelId="{98A1220C-60B7-4962-89EC-B5D482628D31}">
      <dsp:nvSpPr>
        <dsp:cNvPr id="0" name=""/>
        <dsp:cNvSpPr/>
      </dsp:nvSpPr>
      <dsp:spPr>
        <a:xfrm>
          <a:off x="1056534" y="321"/>
          <a:ext cx="4063356" cy="4063356"/>
        </a:xfrm>
        <a:prstGeom prst="circularArrow">
          <a:avLst>
            <a:gd name="adj1" fmla="val 3990"/>
            <a:gd name="adj2" fmla="val 250275"/>
            <a:gd name="adj3" fmla="val 12946497"/>
            <a:gd name="adj4" fmla="val 11576494"/>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6C55-6BAD-4B85-94F4-36CD1E018A42}">
      <dsp:nvSpPr>
        <dsp:cNvPr id="0" name=""/>
        <dsp:cNvSpPr/>
      </dsp:nvSpPr>
      <dsp:spPr>
        <a:xfrm>
          <a:off x="1480769" y="8932"/>
          <a:ext cx="1358831" cy="831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ru-RU" sz="1600" b="0" i="0" u="none" strike="noStrike" kern="1200" cap="none" normalizeH="0" baseline="0" dirty="0" smtClean="0">
              <a:ln>
                <a:noFill/>
              </a:ln>
              <a:solidFill>
                <a:schemeClr val="bg1"/>
              </a:solidFill>
              <a:effectLst/>
              <a:latin typeface="Times New Roman" pitchFamily="18" charset="0"/>
              <a:ea typeface="Calibri" pitchFamily="34" charset="0"/>
              <a:cs typeface="Times New Roman" pitchFamily="18" charset="0"/>
            </a:rPr>
            <a:t>Покупка продукции. </a:t>
          </a:r>
          <a:endParaRPr lang="ru-RU" sz="1600" kern="1200" dirty="0"/>
        </a:p>
      </dsp:txBody>
      <dsp:txXfrm>
        <a:off x="1480769" y="8932"/>
        <a:ext cx="1358831" cy="831353"/>
      </dsp:txXfrm>
    </dsp:sp>
    <dsp:sp modelId="{FA5397AD-AD81-4F80-BA77-BDE3977D1CDD}">
      <dsp:nvSpPr>
        <dsp:cNvPr id="0" name=""/>
        <dsp:cNvSpPr/>
      </dsp:nvSpPr>
      <dsp:spPr>
        <a:xfrm>
          <a:off x="1029391" y="-1384"/>
          <a:ext cx="4063356" cy="4063356"/>
        </a:xfrm>
        <a:prstGeom prst="circularArrow">
          <a:avLst>
            <a:gd name="adj1" fmla="val 3990"/>
            <a:gd name="adj2" fmla="val 250275"/>
            <a:gd name="adj3" fmla="val 16149666"/>
            <a:gd name="adj4" fmla="val 15738138"/>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2FD796-6FE2-44D1-9A11-BF0B4379153F}">
      <dsp:nvSpPr>
        <dsp:cNvPr id="0" name=""/>
        <dsp:cNvSpPr/>
      </dsp:nvSpPr>
      <dsp:spPr>
        <a:xfrm>
          <a:off x="3672045" y="1516"/>
          <a:ext cx="1018897"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Вопросы и ответы </a:t>
          </a:r>
          <a:endParaRPr lang="ru-RU" sz="1400" kern="1200" dirty="0">
            <a:solidFill>
              <a:schemeClr val="bg1"/>
            </a:solidFill>
          </a:endParaRPr>
        </a:p>
      </dsp:txBody>
      <dsp:txXfrm>
        <a:off x="3672045" y="1516"/>
        <a:ext cx="1018897" cy="632835"/>
      </dsp:txXfrm>
    </dsp:sp>
    <dsp:sp modelId="{DEBE1E92-1A9D-47B0-9DFC-DFC8A68BC841}">
      <dsp:nvSpPr>
        <dsp:cNvPr id="0" name=""/>
        <dsp:cNvSpPr/>
      </dsp:nvSpPr>
      <dsp:spPr>
        <a:xfrm>
          <a:off x="1412373" y="65817"/>
          <a:ext cx="4194935" cy="4194935"/>
        </a:xfrm>
        <a:prstGeom prst="circularArrow">
          <a:avLst>
            <a:gd name="adj1" fmla="val 2942"/>
            <a:gd name="adj2" fmla="val 180042"/>
            <a:gd name="adj3" fmla="val 18936805"/>
            <a:gd name="adj4" fmla="val 18418397"/>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2ED0B-3AAD-45A6-9E5C-9188AFCD7CA8}">
      <dsp:nvSpPr>
        <dsp:cNvPr id="0" name=""/>
        <dsp:cNvSpPr/>
      </dsp:nvSpPr>
      <dsp:spPr>
        <a:xfrm>
          <a:off x="4587109" y="864976"/>
          <a:ext cx="1246832"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Заключение Соглашения </a:t>
          </a:r>
          <a:endParaRPr lang="ru-RU" sz="1400" kern="1200" dirty="0">
            <a:solidFill>
              <a:schemeClr val="bg1"/>
            </a:solidFill>
          </a:endParaRPr>
        </a:p>
      </dsp:txBody>
      <dsp:txXfrm>
        <a:off x="4587109" y="864976"/>
        <a:ext cx="1246832" cy="632835"/>
      </dsp:txXfrm>
    </dsp:sp>
    <dsp:sp modelId="{D84DC2E8-CC0E-4182-937A-7335E6FDF541}">
      <dsp:nvSpPr>
        <dsp:cNvPr id="0" name=""/>
        <dsp:cNvSpPr/>
      </dsp:nvSpPr>
      <dsp:spPr>
        <a:xfrm>
          <a:off x="1412373" y="65817"/>
          <a:ext cx="4194935" cy="4194935"/>
        </a:xfrm>
        <a:prstGeom prst="circularArrow">
          <a:avLst>
            <a:gd name="adj1" fmla="val 2942"/>
            <a:gd name="adj2" fmla="val 180042"/>
            <a:gd name="adj3" fmla="val 21463004"/>
            <a:gd name="adj4" fmla="val 20411506"/>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BDAA5-4E01-45A1-A875-207EF8EF02BD}">
      <dsp:nvSpPr>
        <dsp:cNvPr id="0" name=""/>
        <dsp:cNvSpPr/>
      </dsp:nvSpPr>
      <dsp:spPr>
        <a:xfrm>
          <a:off x="5127370" y="2187873"/>
          <a:ext cx="632835"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Дорога домой </a:t>
          </a:r>
          <a:endParaRPr lang="ru-RU" sz="1400" kern="1200" dirty="0">
            <a:solidFill>
              <a:schemeClr val="bg1"/>
            </a:solidFill>
          </a:endParaRPr>
        </a:p>
      </dsp:txBody>
      <dsp:txXfrm>
        <a:off x="5127370" y="2187873"/>
        <a:ext cx="632835" cy="632835"/>
      </dsp:txXfrm>
    </dsp:sp>
    <dsp:sp modelId="{AFDC27B3-4F6A-4AE9-B079-3F14397256F6}">
      <dsp:nvSpPr>
        <dsp:cNvPr id="0" name=""/>
        <dsp:cNvSpPr/>
      </dsp:nvSpPr>
      <dsp:spPr>
        <a:xfrm>
          <a:off x="1412373" y="65817"/>
          <a:ext cx="4194935" cy="4194935"/>
        </a:xfrm>
        <a:prstGeom prst="circularArrow">
          <a:avLst>
            <a:gd name="adj1" fmla="val 2942"/>
            <a:gd name="adj2" fmla="val 180042"/>
            <a:gd name="adj3" fmla="val 2053332"/>
            <a:gd name="adj4" fmla="val 1173532"/>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17B7D-5C69-45E2-9489-4A69DC584107}">
      <dsp:nvSpPr>
        <dsp:cNvPr id="0" name=""/>
        <dsp:cNvSpPr/>
      </dsp:nvSpPr>
      <dsp:spPr>
        <a:xfrm>
          <a:off x="3825859" y="3351210"/>
          <a:ext cx="1892552"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Советы родственников и знакомых </a:t>
          </a:r>
          <a:endParaRPr lang="ru-RU" sz="1400" kern="1200" dirty="0">
            <a:solidFill>
              <a:schemeClr val="bg1"/>
            </a:solidFill>
          </a:endParaRPr>
        </a:p>
      </dsp:txBody>
      <dsp:txXfrm>
        <a:off x="3825859" y="3351210"/>
        <a:ext cx="1892552" cy="632835"/>
      </dsp:txXfrm>
    </dsp:sp>
    <dsp:sp modelId="{85856DA8-BCF1-46A6-B6FD-3987BF7B6F2D}">
      <dsp:nvSpPr>
        <dsp:cNvPr id="0" name=""/>
        <dsp:cNvSpPr/>
      </dsp:nvSpPr>
      <dsp:spPr>
        <a:xfrm>
          <a:off x="1335297" y="104446"/>
          <a:ext cx="4194935" cy="4194935"/>
        </a:xfrm>
        <a:prstGeom prst="circularArrow">
          <a:avLst>
            <a:gd name="adj1" fmla="val 2942"/>
            <a:gd name="adj2" fmla="val 180042"/>
            <a:gd name="adj3" fmla="val 4290916"/>
            <a:gd name="adj4" fmla="val 4090146"/>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07240-C76A-46BF-91D6-56117DCC0567}">
      <dsp:nvSpPr>
        <dsp:cNvPr id="0" name=""/>
        <dsp:cNvSpPr/>
      </dsp:nvSpPr>
      <dsp:spPr>
        <a:xfrm>
          <a:off x="2975208" y="3809998"/>
          <a:ext cx="1064341"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1"/>
              </a:solidFill>
            </a:rPr>
            <a:t>Дорога на склад.</a:t>
          </a:r>
          <a:endParaRPr lang="ru-RU" sz="1400" kern="1200" dirty="0">
            <a:solidFill>
              <a:schemeClr val="bg1"/>
            </a:solidFill>
          </a:endParaRPr>
        </a:p>
      </dsp:txBody>
      <dsp:txXfrm>
        <a:off x="2975208" y="3809998"/>
        <a:ext cx="1064341" cy="632835"/>
      </dsp:txXfrm>
    </dsp:sp>
    <dsp:sp modelId="{C4D3D115-A37F-4843-B6F3-20CCC08CE14C}">
      <dsp:nvSpPr>
        <dsp:cNvPr id="0" name=""/>
        <dsp:cNvSpPr/>
      </dsp:nvSpPr>
      <dsp:spPr>
        <a:xfrm>
          <a:off x="1408817" y="20736"/>
          <a:ext cx="4194935" cy="4194935"/>
        </a:xfrm>
        <a:prstGeom prst="circularArrow">
          <a:avLst>
            <a:gd name="adj1" fmla="val 2942"/>
            <a:gd name="adj2" fmla="val 180042"/>
            <a:gd name="adj3" fmla="val 6582981"/>
            <a:gd name="adj4" fmla="val 6339049"/>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1B64D-84A2-4B47-8C12-037BC6003083}">
      <dsp:nvSpPr>
        <dsp:cNvPr id="0" name=""/>
        <dsp:cNvSpPr/>
      </dsp:nvSpPr>
      <dsp:spPr>
        <a:xfrm>
          <a:off x="1748483" y="3351210"/>
          <a:ext cx="998127"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Покупка продукции. </a:t>
          </a:r>
          <a:endParaRPr lang="ru-RU" sz="1400" kern="1200" dirty="0">
            <a:solidFill>
              <a:schemeClr val="bg1"/>
            </a:solidFill>
          </a:endParaRPr>
        </a:p>
      </dsp:txBody>
      <dsp:txXfrm>
        <a:off x="1748483" y="3351210"/>
        <a:ext cx="998127" cy="632835"/>
      </dsp:txXfrm>
    </dsp:sp>
    <dsp:sp modelId="{1FBE6221-0976-4A94-B767-5D17A827D685}">
      <dsp:nvSpPr>
        <dsp:cNvPr id="0" name=""/>
        <dsp:cNvSpPr/>
      </dsp:nvSpPr>
      <dsp:spPr>
        <a:xfrm>
          <a:off x="1412373" y="65817"/>
          <a:ext cx="4194935" cy="4194935"/>
        </a:xfrm>
        <a:prstGeom prst="circularArrow">
          <a:avLst>
            <a:gd name="adj1" fmla="val 2942"/>
            <a:gd name="adj2" fmla="val 180042"/>
            <a:gd name="adj3" fmla="val 9446426"/>
            <a:gd name="adj4" fmla="val 8566625"/>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6A55-9329-4EBD-B983-76C3DADEA5C9}">
      <dsp:nvSpPr>
        <dsp:cNvPr id="0" name=""/>
        <dsp:cNvSpPr/>
      </dsp:nvSpPr>
      <dsp:spPr>
        <a:xfrm>
          <a:off x="862378" y="2187873"/>
          <a:ext cx="1427032"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Потребитель продукции или бизнес - партнер</a:t>
          </a:r>
          <a:endParaRPr lang="ru-RU" sz="1400" kern="1200" dirty="0">
            <a:solidFill>
              <a:schemeClr val="bg1"/>
            </a:solidFill>
          </a:endParaRPr>
        </a:p>
      </dsp:txBody>
      <dsp:txXfrm>
        <a:off x="862378" y="2187873"/>
        <a:ext cx="1427032" cy="632835"/>
      </dsp:txXfrm>
    </dsp:sp>
    <dsp:sp modelId="{B53F90DC-2AAE-4C38-BD7E-2C51D05589D1}">
      <dsp:nvSpPr>
        <dsp:cNvPr id="0" name=""/>
        <dsp:cNvSpPr/>
      </dsp:nvSpPr>
      <dsp:spPr>
        <a:xfrm>
          <a:off x="1412373" y="65817"/>
          <a:ext cx="4194935" cy="4194935"/>
        </a:xfrm>
        <a:prstGeom prst="circularArrow">
          <a:avLst>
            <a:gd name="adj1" fmla="val 2942"/>
            <a:gd name="adj2" fmla="val 180042"/>
            <a:gd name="adj3" fmla="val 11808452"/>
            <a:gd name="adj4" fmla="val 10756954"/>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690A3-AC6E-4F6C-B381-D379CA2A061E}">
      <dsp:nvSpPr>
        <dsp:cNvPr id="0" name=""/>
        <dsp:cNvSpPr/>
      </dsp:nvSpPr>
      <dsp:spPr>
        <a:xfrm>
          <a:off x="795458" y="864976"/>
          <a:ext cx="2027397"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Информация (о продукте, </a:t>
          </a:r>
          <a:r>
            <a:rPr lang="ru-RU" sz="1400" kern="1200" dirty="0" err="1" smtClean="0">
              <a:solidFill>
                <a:schemeClr val="bg1"/>
              </a:solidFill>
            </a:rPr>
            <a:t>бизнес-возможности</a:t>
          </a:r>
          <a:r>
            <a:rPr lang="ru-RU" sz="1400" kern="1200" dirty="0" smtClean="0">
              <a:solidFill>
                <a:schemeClr val="bg1"/>
              </a:solidFill>
            </a:rPr>
            <a:t>) </a:t>
          </a:r>
          <a:endParaRPr lang="ru-RU" sz="1400" kern="1200" dirty="0">
            <a:solidFill>
              <a:schemeClr val="bg1"/>
            </a:solidFill>
          </a:endParaRPr>
        </a:p>
      </dsp:txBody>
      <dsp:txXfrm>
        <a:off x="795458" y="864976"/>
        <a:ext cx="2027397" cy="632835"/>
      </dsp:txXfrm>
    </dsp:sp>
    <dsp:sp modelId="{20E4BF19-5D9B-4461-A2BE-3A8FA126A8A2}">
      <dsp:nvSpPr>
        <dsp:cNvPr id="0" name=""/>
        <dsp:cNvSpPr/>
      </dsp:nvSpPr>
      <dsp:spPr>
        <a:xfrm>
          <a:off x="1412373" y="65817"/>
          <a:ext cx="4194935" cy="4194935"/>
        </a:xfrm>
        <a:prstGeom prst="circularArrow">
          <a:avLst>
            <a:gd name="adj1" fmla="val 2942"/>
            <a:gd name="adj2" fmla="val 180042"/>
            <a:gd name="adj3" fmla="val 13687724"/>
            <a:gd name="adj4" fmla="val 13283152"/>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24710-1082-4A74-86D6-3CCBB499D2D0}">
      <dsp:nvSpPr>
        <dsp:cNvPr id="0" name=""/>
        <dsp:cNvSpPr/>
      </dsp:nvSpPr>
      <dsp:spPr>
        <a:xfrm>
          <a:off x="2259985" y="1516"/>
          <a:ext cx="1156406" cy="63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rPr>
            <a:t>Дегустация продукта </a:t>
          </a:r>
          <a:endParaRPr lang="ru-RU" sz="1400" kern="1200" dirty="0">
            <a:solidFill>
              <a:schemeClr val="bg1"/>
            </a:solidFill>
          </a:endParaRPr>
        </a:p>
      </dsp:txBody>
      <dsp:txXfrm>
        <a:off x="2259985" y="1516"/>
        <a:ext cx="1156406" cy="632835"/>
      </dsp:txXfrm>
    </dsp:sp>
    <dsp:sp modelId="{9D853C50-D321-4D12-8BB2-2B960BAE01B0}">
      <dsp:nvSpPr>
        <dsp:cNvPr id="0" name=""/>
        <dsp:cNvSpPr/>
      </dsp:nvSpPr>
      <dsp:spPr>
        <a:xfrm>
          <a:off x="1412373" y="65817"/>
          <a:ext cx="4194935" cy="4194935"/>
        </a:xfrm>
        <a:prstGeom prst="circularArrow">
          <a:avLst>
            <a:gd name="adj1" fmla="val 2942"/>
            <a:gd name="adj2" fmla="val 180042"/>
            <a:gd name="adj3" fmla="val 16304232"/>
            <a:gd name="adj4" fmla="val 16036348"/>
            <a:gd name="adj5" fmla="val 34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814CB84-1C2E-4019-ACD2-DA161B98F085}" type="datetimeFigureOut">
              <a:rPr lang="en-US"/>
              <a:pPr>
                <a:defRPr/>
              </a:pPr>
              <a:t>10/10/2010</a:t>
            </a:fld>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C040787-19CD-4FFA-A70A-D3E4988A36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ru-RU" smtClean="0">
                <a:solidFill>
                  <a:schemeClr val="bg1"/>
                </a:solidFill>
              </a:rPr>
              <a:t>Прежде всего, я хотел бы выразить признательность тем, без кого наш бизнес не мог бы состояться.</a:t>
            </a:r>
          </a:p>
          <a:p>
            <a:pPr eaLnBrk="1" hangingPunct="1"/>
            <a:r>
              <a:rPr lang="ru-RU" smtClean="0">
                <a:solidFill>
                  <a:schemeClr val="bg1"/>
                </a:solidFill>
              </a:rPr>
              <a:t>Если сравнить построение успешной саморазвивающейся организации с выращиванием  хрупкого саженца, то корневая система – это Компания - производитель, на продукте которой созидается вся система продвижения.</a:t>
            </a:r>
          </a:p>
          <a:p>
            <a:pPr eaLnBrk="1" hangingPunct="1"/>
            <a:r>
              <a:rPr lang="ru-RU" smtClean="0">
                <a:solidFill>
                  <a:schemeClr val="bg1"/>
                </a:solidFill>
              </a:rPr>
              <a:t>Представительство Компании в СНГ, Балтии и Закавказье можно сравнить со стволом, - это  важное связующее звено, которое обеспечивает своевременную поставку, наличие в достаточном количестве и расширение ассортимента продуктов.</a:t>
            </a:r>
          </a:p>
          <a:p>
            <a:pPr eaLnBrk="1" hangingPunct="1"/>
            <a:r>
              <a:rPr lang="ru-RU" smtClean="0">
                <a:solidFill>
                  <a:schemeClr val="bg1"/>
                </a:solidFill>
              </a:rPr>
              <a:t>Дистрибьюторов можно сравнить с многочисленными листьями, цветами и плодами на роскошном дереве. Работа сетевиков дает плоды,  и  для их появления нужен труд людей, которых мы не видим каждый день. </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p:spPr>
        <p:txBody>
          <a:bodyPr/>
          <a:lstStyle/>
          <a:p>
            <a:pPr marL="457200" indent="-457200">
              <a:buFont typeface="Lucida Sans" pitchFamily="34" charset="0"/>
              <a:buAutoNum type="arabicPeriod"/>
            </a:pPr>
            <a:r>
              <a:rPr lang="en-US" smtClean="0">
                <a:solidFill>
                  <a:srgbClr val="000000"/>
                </a:solidFill>
                <a:ea typeface="Calibri" pitchFamily="34" charset="0"/>
                <a:cs typeface="Times New Roman" pitchFamily="18" charset="0"/>
              </a:rPr>
              <a:t>NSP </a:t>
            </a:r>
            <a:r>
              <a:rPr lang="ru-RU" smtClean="0">
                <a:solidFill>
                  <a:srgbClr val="000000"/>
                </a:solidFill>
                <a:ea typeface="Calibri" pitchFamily="34" charset="0"/>
                <a:cs typeface="Times New Roman" pitchFamily="18" charset="0"/>
              </a:rPr>
              <a:t>имеет продукцию, которая при помощи информационной поддержки, в первую очередь партнеров </a:t>
            </a:r>
            <a:r>
              <a:rPr lang="en-US" smtClean="0">
                <a:solidFill>
                  <a:srgbClr val="000000"/>
                </a:solidFill>
                <a:ea typeface="Calibri" pitchFamily="34" charset="0"/>
                <a:cs typeface="Times New Roman" pitchFamily="18" charset="0"/>
              </a:rPr>
              <a:t>NSP</a:t>
            </a:r>
            <a:r>
              <a:rPr lang="ru-RU" smtClean="0">
                <a:solidFill>
                  <a:srgbClr val="000000"/>
                </a:solidFill>
                <a:ea typeface="Calibri" pitchFamily="34" charset="0"/>
                <a:cs typeface="Times New Roman" pitchFamily="18" charset="0"/>
              </a:rPr>
              <a:t> (то есть нас),  распространяется на рынках различных стран. Какие виды деятельности приводят к долгосрочному успеху?</a:t>
            </a:r>
            <a:r>
              <a:rPr lang="ru-RU" b="1" smtClean="0">
                <a:solidFill>
                  <a:schemeClr val="bg1"/>
                </a:solidFill>
                <a:latin typeface="Times New Roman" pitchFamily="18" charset="0"/>
                <a:ea typeface="Calibri" pitchFamily="34" charset="0"/>
                <a:cs typeface="Times New Roman" pitchFamily="18" charset="0"/>
              </a:rPr>
              <a:t> Индивидуальные встречи</a:t>
            </a:r>
          </a:p>
          <a:p>
            <a:pPr marL="457200" indent="-457200">
              <a:buFont typeface="Lucida Sans" pitchFamily="34" charset="0"/>
              <a:buAutoNum type="arabicPeriod"/>
            </a:pPr>
            <a:r>
              <a:rPr lang="ru-RU" b="1" smtClean="0">
                <a:solidFill>
                  <a:schemeClr val="bg1"/>
                </a:solidFill>
                <a:latin typeface="Times New Roman" pitchFamily="18" charset="0"/>
                <a:ea typeface="Calibri" pitchFamily="34" charset="0"/>
                <a:cs typeface="Times New Roman" pitchFamily="18" charset="0"/>
              </a:rPr>
              <a:t> Домашние кружки</a:t>
            </a:r>
          </a:p>
          <a:p>
            <a:pPr marL="457200" indent="-457200">
              <a:buFont typeface="Lucida Sans" pitchFamily="34" charset="0"/>
              <a:buAutoNum type="arabicPeriod"/>
            </a:pPr>
            <a:r>
              <a:rPr lang="ru-RU" b="1" smtClean="0">
                <a:solidFill>
                  <a:schemeClr val="bg1"/>
                </a:solidFill>
                <a:latin typeface="Times New Roman" pitchFamily="18" charset="0"/>
                <a:ea typeface="Calibri" pitchFamily="34" charset="0"/>
                <a:cs typeface="Times New Roman" pitchFamily="18" charset="0"/>
              </a:rPr>
              <a:t> Презентации и школы</a:t>
            </a:r>
          </a:p>
          <a:p>
            <a:pPr marL="457200" indent="-457200">
              <a:buFont typeface="Lucida Sans" pitchFamily="34" charset="0"/>
              <a:buAutoNum type="arabicPeriod"/>
            </a:pPr>
            <a:r>
              <a:rPr lang="ru-RU" b="1" smtClean="0">
                <a:solidFill>
                  <a:schemeClr val="bg1"/>
                </a:solidFill>
                <a:latin typeface="Times New Roman" pitchFamily="18" charset="0"/>
                <a:ea typeface="Calibri" pitchFamily="34" charset="0"/>
                <a:cs typeface="Times New Roman" pitchFamily="18" charset="0"/>
              </a:rPr>
              <a:t> Региональные и международные семинары и конференции</a:t>
            </a:r>
          </a:p>
          <a:p>
            <a:pPr marL="457200" indent="-457200" eaLnBrk="1" hangingPunct="1"/>
            <a:endParaRPr lang="ru-RU" smtClean="0">
              <a:ea typeface="Calibri" pitchFamily="34" charset="0"/>
              <a:cs typeface="Times New Roman" pitchFamily="18" charset="0"/>
            </a:endParaRPr>
          </a:p>
        </p:txBody>
      </p:sp>
      <p:sp>
        <p:nvSpPr>
          <p:cNvPr id="44036" name="Номер слайда 3"/>
          <p:cNvSpPr>
            <a:spLocks noGrp="1"/>
          </p:cNvSpPr>
          <p:nvPr>
            <p:ph type="sldNum" sz="quarter" idx="5"/>
          </p:nvPr>
        </p:nvSpPr>
        <p:spPr>
          <a:noFill/>
        </p:spPr>
        <p:txBody>
          <a:bodyPr/>
          <a:lstStyle/>
          <a:p>
            <a:fld id="{E3B85E4D-8A46-4115-A4F6-4AC6E2A489EB}"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noFill/>
          <a:ln/>
        </p:spPr>
        <p:txBody>
          <a:bodyPr/>
          <a:lstStyle/>
          <a:p>
            <a:pPr eaLnBrk="1" hangingPunct="1"/>
            <a:r>
              <a:rPr lang="ru-RU" smtClean="0"/>
              <a:t>Как мы видели выше, недостаточное количество определенных действий не приводят нас к цели. Есть определенные нормы для партнеров в рангах от лидера и выше, которые позволяют в течение определенного времени достичь высшего ранга в Компании. </a:t>
            </a:r>
          </a:p>
        </p:txBody>
      </p:sp>
      <p:sp>
        <p:nvSpPr>
          <p:cNvPr id="45060" name="Номер слайда 3"/>
          <p:cNvSpPr>
            <a:spLocks noGrp="1"/>
          </p:cNvSpPr>
          <p:nvPr>
            <p:ph type="sldNum" sz="quarter" idx="5"/>
          </p:nvPr>
        </p:nvSpPr>
        <p:spPr>
          <a:noFill/>
        </p:spPr>
        <p:txBody>
          <a:bodyPr/>
          <a:lstStyle/>
          <a:p>
            <a:fld id="{B944198E-053F-426D-9843-9452607322B1}"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p:spPr>
        <p:txBody>
          <a:bodyPr/>
          <a:lstStyle/>
          <a:p>
            <a:r>
              <a:rPr lang="ru-RU" smtClean="0"/>
              <a:t>Все дистрибьюторы нам важны. Я понимаю, что для очень мало дистрибьюторов действительно желают достичь ранга ЧСД. Это стоит определенных усилий в течении определенного времени. Кто-то достигает ранга лидера, и имеет для себя возможность получать продукцию бесплатно на 100-200</a:t>
            </a:r>
            <a:r>
              <a:rPr lang="en-US" smtClean="0"/>
              <a:t>$</a:t>
            </a:r>
            <a:r>
              <a:rPr lang="ru-RU" smtClean="0"/>
              <a:t>, каждый месяц, которая дает ему возможность прекрасно чувствовать. И ему этого достаточно. Хорошо, что такие люди есть, которые достигли </a:t>
            </a:r>
            <a:r>
              <a:rPr lang="ru-RU" b="1" smtClean="0"/>
              <a:t>своих</a:t>
            </a:r>
            <a:r>
              <a:rPr lang="ru-RU" smtClean="0"/>
              <a:t> целей. Кто-то достигает ранга, который дает возможность иметь дополнительный доход в год 5000 </a:t>
            </a:r>
            <a:r>
              <a:rPr lang="en-US" smtClean="0"/>
              <a:t>$ </a:t>
            </a:r>
            <a:r>
              <a:rPr lang="ru-RU" smtClean="0"/>
              <a:t>долларов. И ему этого достаточно. И это тоже хорошо, что такие люди достигают </a:t>
            </a:r>
            <a:r>
              <a:rPr lang="ru-RU" b="1" smtClean="0"/>
              <a:t>своих</a:t>
            </a:r>
            <a:r>
              <a:rPr lang="ru-RU" smtClean="0"/>
              <a:t> целей. Может быть через некоторое время они поставят себе новые цели и достигнут их.  Сейчас я обращаюсь к тем, кто не еще не достиг своих целей и стремится их достичь.  Вот эти элементы, которые очень часто не учитывают дистрибьюторы при построении своего бизнеса. Без этих элементов практически нет шансов достичь ранга ЧСД. И очень трудно достичь директорских рангов. </a:t>
            </a:r>
          </a:p>
        </p:txBody>
      </p:sp>
      <p:sp>
        <p:nvSpPr>
          <p:cNvPr id="46084" name="Номер слайда 3"/>
          <p:cNvSpPr>
            <a:spLocks noGrp="1"/>
          </p:cNvSpPr>
          <p:nvPr>
            <p:ph type="sldNum" sz="quarter" idx="5"/>
          </p:nvPr>
        </p:nvSpPr>
        <p:spPr>
          <a:noFill/>
        </p:spPr>
        <p:txBody>
          <a:bodyPr/>
          <a:lstStyle/>
          <a:p>
            <a:fld id="{A846FF96-5B4E-4478-B666-312E96860FE3}"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ln/>
        </p:spPr>
      </p:sp>
      <p:sp>
        <p:nvSpPr>
          <p:cNvPr id="47107" name="Заметки 2"/>
          <p:cNvSpPr>
            <a:spLocks noGrp="1"/>
          </p:cNvSpPr>
          <p:nvPr>
            <p:ph type="body" idx="1"/>
          </p:nvPr>
        </p:nvSpPr>
        <p:spPr>
          <a:noFill/>
          <a:ln/>
        </p:spPr>
        <p:txBody>
          <a:bodyPr/>
          <a:lstStyle/>
          <a:p>
            <a:r>
              <a:rPr lang="ru-RU" smtClean="0"/>
              <a:t>Любая карьера в любом бизнесе проходит несколько этапов развития. Это как в природе. Малышей поддерживают и им помогают. Когда они взрослеют им дают небольшие обязанности, далее более сложные. Все идет постепенно, от простого к сложному. Но иногда бывает так, что малыши, когда  вырастают, если их не научить самим себе помогать, то они не смогут сами достигать своих целей. Они станут беспомощными, когда возникнет кризисная ситуация. И это может их даже погубить.  Если у вас есть котенок и вы будете его постоянно баловать (кормить сколько в него влезет, постоянно сюсюкаться с ним). И если возникнет ситуация, что он окажется вынужден будет добывать себе пропитание на свободе, то скорее всего он погибнет. Нет навыков добывать пищу, сосуществовать с другими животными. Так и бизнесе на определенном этапе (с ранга Лидера) необходимо приучать лидеров обеспечивать поддержание и развития своего бизнесе. Вот эти четыре составляющие:</a:t>
            </a:r>
          </a:p>
        </p:txBody>
      </p:sp>
      <p:sp>
        <p:nvSpPr>
          <p:cNvPr id="47108" name="Номер слайда 3"/>
          <p:cNvSpPr>
            <a:spLocks noGrp="1"/>
          </p:cNvSpPr>
          <p:nvPr>
            <p:ph type="sldNum" sz="quarter" idx="5"/>
          </p:nvPr>
        </p:nvSpPr>
        <p:spPr>
          <a:noFill/>
        </p:spPr>
        <p:txBody>
          <a:bodyPr/>
          <a:lstStyle/>
          <a:p>
            <a:fld id="{F670270F-73B6-45C6-A89B-1CC69D8294DE}"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ln/>
        </p:spPr>
      </p:sp>
      <p:sp>
        <p:nvSpPr>
          <p:cNvPr id="48131" name="Заметки 2"/>
          <p:cNvSpPr>
            <a:spLocks noGrp="1"/>
          </p:cNvSpPr>
          <p:nvPr>
            <p:ph type="body" idx="1"/>
          </p:nvPr>
        </p:nvSpPr>
        <p:spPr>
          <a:noFill/>
          <a:ln/>
        </p:spPr>
        <p:txBody>
          <a:bodyPr/>
          <a:lstStyle/>
          <a:p>
            <a:r>
              <a:rPr lang="ru-RU" smtClean="0"/>
              <a:t>Достаточно не применять один из этих элементов для построения бизнеса (Финансовое участие в работе залов для школ, презентаций, индивидуальные промоушены,  наличие свободной продукции на домашних кружках, продвижение различной информации от </a:t>
            </a:r>
            <a:r>
              <a:rPr lang="en-US" smtClean="0"/>
              <a:t>upline </a:t>
            </a:r>
            <a:r>
              <a:rPr lang="ru-RU" smtClean="0"/>
              <a:t>и </a:t>
            </a:r>
            <a:r>
              <a:rPr lang="en-US" smtClean="0"/>
              <a:t>NSP)</a:t>
            </a:r>
            <a:r>
              <a:rPr lang="ru-RU" smtClean="0"/>
              <a:t>. Если мы возьмем пример из жизни природы, например выращивание капусты. То в случае отсутствия или недостатка полива водой, удобрений, борьбы с вредителями, стимуляторов роста, вероятность, что вы получите урожай значительно уменьшается. </a:t>
            </a:r>
            <a:r>
              <a:rPr lang="ru-RU" b="1" smtClean="0"/>
              <a:t>Как? </a:t>
            </a:r>
            <a:r>
              <a:rPr lang="ru-RU" smtClean="0"/>
              <a:t>Посмотри следующий слайд.</a:t>
            </a:r>
          </a:p>
        </p:txBody>
      </p:sp>
      <p:sp>
        <p:nvSpPr>
          <p:cNvPr id="48132" name="Номер слайда 3"/>
          <p:cNvSpPr>
            <a:spLocks noGrp="1"/>
          </p:cNvSpPr>
          <p:nvPr>
            <p:ph type="sldNum" sz="quarter" idx="5"/>
          </p:nvPr>
        </p:nvSpPr>
        <p:spPr>
          <a:noFill/>
        </p:spPr>
        <p:txBody>
          <a:bodyPr/>
          <a:lstStyle/>
          <a:p>
            <a:fld id="{C42ACB6B-0AFB-44A6-8333-1775F94E49E0}"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ln/>
        </p:spPr>
      </p:sp>
      <p:sp>
        <p:nvSpPr>
          <p:cNvPr id="49155" name="Заметки 2"/>
          <p:cNvSpPr>
            <a:spLocks noGrp="1"/>
          </p:cNvSpPr>
          <p:nvPr>
            <p:ph type="body" idx="1"/>
          </p:nvPr>
        </p:nvSpPr>
        <p:spPr>
          <a:noFill/>
          <a:ln/>
        </p:spPr>
        <p:txBody>
          <a:bodyPr/>
          <a:lstStyle/>
          <a:p>
            <a:r>
              <a:rPr lang="ru-RU" smtClean="0"/>
              <a:t>Сравниваем с выращиванием капусты. </a:t>
            </a:r>
          </a:p>
          <a:p>
            <a:endParaRPr lang="ru-RU" smtClean="0"/>
          </a:p>
        </p:txBody>
      </p:sp>
      <p:sp>
        <p:nvSpPr>
          <p:cNvPr id="49156" name="Номер слайда 3"/>
          <p:cNvSpPr>
            <a:spLocks noGrp="1"/>
          </p:cNvSpPr>
          <p:nvPr>
            <p:ph type="sldNum" sz="quarter" idx="5"/>
          </p:nvPr>
        </p:nvSpPr>
        <p:spPr>
          <a:noFill/>
        </p:spPr>
        <p:txBody>
          <a:bodyPr/>
          <a:lstStyle/>
          <a:p>
            <a:fld id="{0FB5E91B-7AE4-46EF-BA60-B606A1FCA79A}"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a:ln/>
        </p:spPr>
        <p:txBody>
          <a:bodyPr/>
          <a:lstStyle/>
          <a:p>
            <a:r>
              <a:rPr lang="ru-RU" smtClean="0"/>
              <a:t>Давайте рассмотрим конкретный пример, когда нет инвестиций в пункт №3. Дистрибьюторы по разным причинам не держат дома продукцию для своих дистрибьюторов. Очень часто они говорят, что если человек подпишет соглашение, то он сможет купить продукцию на складе сам.</a:t>
            </a:r>
          </a:p>
          <a:p>
            <a:r>
              <a:rPr lang="ru-RU" smtClean="0"/>
              <a:t>Если сравниваем с выращивание капусты, то можно сказать, зачем капусте нужно удобрение? Что есть в почве, то капуста и возьмет. Но мы забываем, что на этой почве как правило росли другие растения, и они уже много чего забрали. Точно также наш новый партнер пойдет домой с вашего домашнего кружка, по дороге зайдет покушать или попить, и у него кое-что заберут другие. И в замен дадут не полезный продукт, а … </a:t>
            </a:r>
          </a:p>
        </p:txBody>
      </p:sp>
      <p:sp>
        <p:nvSpPr>
          <p:cNvPr id="50180" name="Номер слайда 3"/>
          <p:cNvSpPr>
            <a:spLocks noGrp="1"/>
          </p:cNvSpPr>
          <p:nvPr>
            <p:ph type="sldNum" sz="quarter" idx="5"/>
          </p:nvPr>
        </p:nvSpPr>
        <p:spPr>
          <a:noFill/>
        </p:spPr>
        <p:txBody>
          <a:bodyPr/>
          <a:lstStyle/>
          <a:p>
            <a:fld id="{C46D76B9-C488-4404-AE3A-FB704D36EB0F}"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a:ln/>
        </p:spPr>
      </p:sp>
      <p:sp>
        <p:nvSpPr>
          <p:cNvPr id="51203" name="Заметки 2"/>
          <p:cNvSpPr>
            <a:spLocks noGrp="1"/>
          </p:cNvSpPr>
          <p:nvPr>
            <p:ph type="body" idx="1"/>
          </p:nvPr>
        </p:nvSpPr>
        <p:spPr>
          <a:noFill/>
          <a:ln/>
        </p:spPr>
        <p:txBody>
          <a:bodyPr/>
          <a:lstStyle/>
          <a:p>
            <a:r>
              <a:rPr lang="ru-RU" smtClean="0"/>
              <a:t>Давайте рассмотрим более детально как создается цепочка ценности на домашнем кружке, когда там есть продукция</a:t>
            </a:r>
            <a:r>
              <a:rPr lang="ru-RU" b="1" smtClean="0"/>
              <a:t>.  Мы рассматриваем цепочку с момента получения человеком информации до момента совершения покупки. </a:t>
            </a:r>
            <a:r>
              <a:rPr lang="ru-RU" smtClean="0"/>
              <a:t>1. ДК проводит потребитель продукции или бизнес-партнер. 2. Он дает информацию о продукте и о бизнес-возможности потенциальным дистрибьюторам. 3. Потенциальные дистрибьюторы пробуют продукцию. 4. Задают вопросы, и получают на них ответы. 5. Заключают соглашения. 6. Покупают продукцию.  Все очень просто и дублицируемо. Что же происходит, когда на ДК нет продукции? Это мы рассмотрим на следующем слайде.</a:t>
            </a:r>
          </a:p>
        </p:txBody>
      </p:sp>
      <p:sp>
        <p:nvSpPr>
          <p:cNvPr id="51204" name="Номер слайда 3"/>
          <p:cNvSpPr>
            <a:spLocks noGrp="1"/>
          </p:cNvSpPr>
          <p:nvPr>
            <p:ph type="sldNum" sz="quarter" idx="5"/>
          </p:nvPr>
        </p:nvSpPr>
        <p:spPr>
          <a:noFill/>
        </p:spPr>
        <p:txBody>
          <a:bodyPr/>
          <a:lstStyle/>
          <a:p>
            <a:fld id="{07A65F55-86EE-4160-8CB3-31637CD9D6EC}"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r>
              <a:rPr lang="ru-RU" smtClean="0"/>
              <a:t>Практически все повторяется, что происходит и на ДК, когда есть продукция.  Только один элемент встраивается в другое место и добавляются несколько других элементов:</a:t>
            </a:r>
          </a:p>
          <a:p>
            <a:r>
              <a:rPr lang="ru-RU" smtClean="0"/>
              <a:t>1.  Дорога домой. 2. Советы родственников и знакомых. 3. Дорога на склад.  Элемент покупка продукции перемещается с места после «Заключения соглашения» на место после «Дорога на склад»</a:t>
            </a:r>
          </a:p>
        </p:txBody>
      </p:sp>
      <p:sp>
        <p:nvSpPr>
          <p:cNvPr id="52228" name="Номер слайда 3"/>
          <p:cNvSpPr>
            <a:spLocks noGrp="1"/>
          </p:cNvSpPr>
          <p:nvPr>
            <p:ph type="sldNum" sz="quarter" idx="5"/>
          </p:nvPr>
        </p:nvSpPr>
        <p:spPr>
          <a:noFill/>
        </p:spPr>
        <p:txBody>
          <a:bodyPr/>
          <a:lstStyle/>
          <a:p>
            <a:fld id="{D87C4BBA-38A7-4304-B492-2F2C8605074F}"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p:spPr>
        <p:txBody>
          <a:bodyPr/>
          <a:lstStyle/>
          <a:p>
            <a:r>
              <a:rPr lang="ru-RU" smtClean="0"/>
              <a:t>Мы видим, что все эти новые 3 элемента работают на понижение вероятности, что новый партнер будет приобретать продукцию или заниматься бизнесом. </a:t>
            </a:r>
          </a:p>
          <a:p>
            <a:r>
              <a:rPr lang="ru-RU" smtClean="0"/>
              <a:t>По дороге домой начнут одолевать сомнения. Дома домашние начнут давать советы: «Найди лучше нормальную работу…»; «Эти пилюлики нужны только больным людям…»</a:t>
            </a:r>
            <a:r>
              <a:rPr lang="en-US" smtClean="0"/>
              <a:t>: </a:t>
            </a:r>
            <a:r>
              <a:rPr lang="ru-RU" smtClean="0"/>
              <a:t>«Ты вляпался…» и т.д. Если все эти препятствия преодолел, то по дороге на склад все равно остаются мысли, которые могут все-таки сломать правильное решение. Со следующего слайда мы рассмотрим пример в конкретных цифрах, что дает наличие продукции на ДК.</a:t>
            </a:r>
          </a:p>
        </p:txBody>
      </p:sp>
      <p:sp>
        <p:nvSpPr>
          <p:cNvPr id="53252" name="Номер слайда 3"/>
          <p:cNvSpPr>
            <a:spLocks noGrp="1"/>
          </p:cNvSpPr>
          <p:nvPr>
            <p:ph type="sldNum" sz="quarter" idx="5"/>
          </p:nvPr>
        </p:nvSpPr>
        <p:spPr>
          <a:noFill/>
        </p:spPr>
        <p:txBody>
          <a:bodyPr/>
          <a:lstStyle/>
          <a:p>
            <a:fld id="{8EEABF8C-117B-4F49-A474-C6914B2B3258}"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ru-RU" smtClean="0">
                <a:solidFill>
                  <a:schemeClr val="bg1"/>
                </a:solidFill>
              </a:rPr>
              <a:t>Слаженная работа команды, которая разрабатывает, внедряет, производит продукты, тщательно контролирует их качество, сертифицирует их и поставляет на рынки многих стран, является жизненно важной для функционирования сетей.  Главный признак, что система отлажена, работает четко и без сбоев, - когда весь ассортимент всегда присутствует в достаточном количестве, что позволяет дистрибьюторам уверенно строить свой бизнес в рамках Компании</a:t>
            </a:r>
            <a:endParaRPr lang="en-US" smtClean="0">
              <a:solidFill>
                <a:schemeClr val="bg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a:ln/>
        </p:spPr>
      </p:sp>
      <p:sp>
        <p:nvSpPr>
          <p:cNvPr id="54275" name="Заметки 2"/>
          <p:cNvSpPr>
            <a:spLocks noGrp="1"/>
          </p:cNvSpPr>
          <p:nvPr>
            <p:ph type="body" idx="1"/>
          </p:nvPr>
        </p:nvSpPr>
        <p:spPr>
          <a:noFill/>
          <a:ln/>
        </p:spPr>
        <p:txBody>
          <a:bodyPr/>
          <a:lstStyle/>
          <a:p>
            <a:r>
              <a:rPr lang="ru-RU" smtClean="0"/>
              <a:t>Мы будем рассматривать две структуры. Которые работают почти одинаково, но есть некоторые отличия. Структура «А», которая мы будем говорить использует правильный план по построению бизнеса и структура «В», которая использует правильный план с небольшими изменениями. </a:t>
            </a:r>
          </a:p>
          <a:p>
            <a:r>
              <a:rPr lang="ru-RU" smtClean="0"/>
              <a:t>На следующем слайде рассмотрим ДК структуры «А» с продукцией, и ДК структуры «В» без продукции. </a:t>
            </a:r>
          </a:p>
        </p:txBody>
      </p:sp>
      <p:sp>
        <p:nvSpPr>
          <p:cNvPr id="54276" name="Номер слайда 3"/>
          <p:cNvSpPr>
            <a:spLocks noGrp="1"/>
          </p:cNvSpPr>
          <p:nvPr>
            <p:ph type="sldNum" sz="quarter" idx="5"/>
          </p:nvPr>
        </p:nvSpPr>
        <p:spPr>
          <a:noFill/>
        </p:spPr>
        <p:txBody>
          <a:bodyPr/>
          <a:lstStyle/>
          <a:p>
            <a:fld id="{E5CE4D8B-A9C0-4DE6-8B76-483D64EED22E}"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p:spPr>
        <p:txBody>
          <a:bodyPr/>
          <a:lstStyle/>
          <a:p>
            <a:pPr eaLnBrk="1" hangingPunct="1"/>
            <a:r>
              <a:rPr lang="ru-RU" smtClean="0"/>
              <a:t>Сравним какой товарооборот делает структура «А», которая имеет на домашних кружках продукцию для новых дистрибьюторов, и структуру «В», которая не имеет продукцию для продажи новым дистрибьюторам. В случае, если дистрибьютор проводит домашний кружок 1 раз в неделю, в среднем на ДК присутствует 2 потенциальных дистрибьютора. По статистике, в среднем 1 подписывает соглашение. И в среднем покупает продукцию на 20 </a:t>
            </a:r>
            <a:r>
              <a:rPr lang="en-US" smtClean="0"/>
              <a:t>PV</a:t>
            </a:r>
            <a:r>
              <a:rPr lang="ru-RU" smtClean="0"/>
              <a:t> (если она есть на ДК). Если продукции нет, то вероятность, что он приобретет падает в 5 раз. Соответственно, в среднем, по статистике в этом случае покупается продукции на 4 </a:t>
            </a:r>
            <a:r>
              <a:rPr lang="en-US" smtClean="0"/>
              <a:t>PV</a:t>
            </a:r>
            <a:r>
              <a:rPr lang="ru-RU" smtClean="0"/>
              <a:t>. Ниже приведены данные, показывающие товарооборот при различном количестве проведения ДК, в случае, когда есть продукция для продажи на ДК, и в случае, когда нет продукции). </a:t>
            </a:r>
          </a:p>
        </p:txBody>
      </p:sp>
      <p:sp>
        <p:nvSpPr>
          <p:cNvPr id="55300" name="Номер слайда 3"/>
          <p:cNvSpPr>
            <a:spLocks noGrp="1"/>
          </p:cNvSpPr>
          <p:nvPr>
            <p:ph type="sldNum" sz="quarter" idx="5"/>
          </p:nvPr>
        </p:nvSpPr>
        <p:spPr>
          <a:noFill/>
        </p:spPr>
        <p:txBody>
          <a:bodyPr/>
          <a:lstStyle/>
          <a:p>
            <a:fld id="{DD9F25E2-6AB1-401D-AD5E-EEF472DF5589}" type="slidenum">
              <a:rPr lang="en-US"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a:ln/>
        </p:spPr>
      </p:sp>
      <p:sp>
        <p:nvSpPr>
          <p:cNvPr id="56323" name="Заметки 2"/>
          <p:cNvSpPr>
            <a:spLocks noGrp="1"/>
          </p:cNvSpPr>
          <p:nvPr>
            <p:ph type="body" idx="1"/>
          </p:nvPr>
        </p:nvSpPr>
        <p:spPr>
          <a:noFill/>
          <a:ln/>
        </p:spPr>
        <p:txBody>
          <a:bodyPr/>
          <a:lstStyle/>
          <a:p>
            <a:pPr eaLnBrk="1" hangingPunct="1"/>
            <a:r>
              <a:rPr lang="ru-RU" smtClean="0"/>
              <a:t>Посмотрим результаты ведения бизнеса структуры «А» и структуры «В» на протяжении 2 лет. </a:t>
            </a:r>
          </a:p>
          <a:p>
            <a:pPr eaLnBrk="1" hangingPunct="1"/>
            <a:r>
              <a:rPr lang="ru-RU" smtClean="0"/>
              <a:t>В чем разница между ведением бизнеса структурой «А» и структурой «В»? </a:t>
            </a:r>
          </a:p>
          <a:p>
            <a:pPr eaLnBrk="1" hangingPunct="1"/>
            <a:r>
              <a:rPr lang="ru-RU" b="1" smtClean="0"/>
              <a:t>ДК. </a:t>
            </a:r>
            <a:r>
              <a:rPr lang="ru-RU" smtClean="0"/>
              <a:t>(</a:t>
            </a:r>
            <a:r>
              <a:rPr lang="ru-RU" smtClean="0">
                <a:solidFill>
                  <a:schemeClr val="bg1"/>
                </a:solidFill>
              </a:rPr>
              <a:t>** на ДК есть продукция для покупки новыми дистрибьюторами; *** на ДК нет продукции для покупки новыми дистрибьюторами)</a:t>
            </a:r>
          </a:p>
          <a:p>
            <a:pPr eaLnBrk="1" hangingPunct="1"/>
            <a:r>
              <a:rPr lang="ru-RU" b="1" smtClean="0">
                <a:solidFill>
                  <a:schemeClr val="bg1"/>
                </a:solidFill>
              </a:rPr>
              <a:t>Международные мероприятия. </a:t>
            </a:r>
            <a:r>
              <a:rPr lang="ru-RU" smtClean="0">
                <a:solidFill>
                  <a:schemeClr val="bg1"/>
                </a:solidFill>
              </a:rPr>
              <a:t>В структуре «А» проходят международные ЛИДЕРСКИЕ школы (есть ценность школы, ассистенты, консультанты, менеджеры стремятся квалифицироваться, чтобы попасть на школу; на школах присутствует «дух» лидерства;). В структуре «В» проходят дистрибьюторские школы, на которые могут попасть дистрибьюторы с любого ранга (понижается ценность школы, понижается уровень подачи информации, так как нужно объяснять многие моменты, которые понимают лидеры, но не понимают начинающие дистрибьюторы).</a:t>
            </a:r>
          </a:p>
          <a:p>
            <a:pPr eaLnBrk="1" hangingPunct="1"/>
            <a:r>
              <a:rPr lang="ru-RU" b="1" smtClean="0">
                <a:solidFill>
                  <a:schemeClr val="bg1"/>
                </a:solidFill>
              </a:rPr>
              <a:t>Фестивали. </a:t>
            </a:r>
            <a:r>
              <a:rPr lang="ru-RU" smtClean="0">
                <a:solidFill>
                  <a:schemeClr val="bg1"/>
                </a:solidFill>
              </a:rPr>
              <a:t>В структуре «В» нет ясного понимания важности данных мероприятий. Часто происходит мотивация людей на структурное мероприятия (оно дешевле; больше шансов, что будет признание на сцене). На следующем слайде более подробно рассмотрим этот пункт.</a:t>
            </a:r>
            <a:endParaRPr lang="ru-RU" b="1" smtClean="0">
              <a:solidFill>
                <a:schemeClr val="bg1"/>
              </a:solidFill>
            </a:endParaRPr>
          </a:p>
          <a:p>
            <a:pPr eaLnBrk="1" hangingPunct="1"/>
            <a:endParaRPr lang="ru-RU" smtClean="0"/>
          </a:p>
        </p:txBody>
      </p:sp>
      <p:sp>
        <p:nvSpPr>
          <p:cNvPr id="56324" name="Номер слайда 3"/>
          <p:cNvSpPr>
            <a:spLocks noGrp="1"/>
          </p:cNvSpPr>
          <p:nvPr>
            <p:ph type="sldNum" sz="quarter" idx="5"/>
          </p:nvPr>
        </p:nvSpPr>
        <p:spPr>
          <a:noFill/>
        </p:spPr>
        <p:txBody>
          <a:bodyPr/>
          <a:lstStyle/>
          <a:p>
            <a:fld id="{C673F653-C1BD-485B-8110-692024A75754}" type="slidenum">
              <a:rPr lang="en-US"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a:ln/>
        </p:spPr>
      </p:sp>
      <p:sp>
        <p:nvSpPr>
          <p:cNvPr id="57347" name="Заметки 2"/>
          <p:cNvSpPr>
            <a:spLocks noGrp="1"/>
          </p:cNvSpPr>
          <p:nvPr>
            <p:ph type="body" idx="1"/>
          </p:nvPr>
        </p:nvSpPr>
        <p:spPr>
          <a:noFill/>
          <a:ln/>
        </p:spPr>
        <p:txBody>
          <a:bodyPr/>
          <a:lstStyle/>
          <a:p>
            <a:pPr eaLnBrk="1" hangingPunct="1"/>
            <a:r>
              <a:rPr lang="ru-RU" smtClean="0"/>
              <a:t>В структуре «В» общее количество лидеров значительно больше, чем в структуре «А». Но на международных лидерских конференциях из структуры «В» за 2 года не было ни одного человека. На международных дистрибьюторских школах было за 2 года больше 25 человек. </a:t>
            </a:r>
          </a:p>
          <a:p>
            <a:pPr eaLnBrk="1" hangingPunct="1"/>
            <a:r>
              <a:rPr lang="ru-RU" smtClean="0"/>
              <a:t>Участие в фестивалях из структуры «В» приняло в 2008 году 80 человек, в 2009 году 60 человек. Важно фестивали ****. Локальные фестивали работают на решение локальных задач. День Рождение </a:t>
            </a:r>
            <a:r>
              <a:rPr lang="en-US" smtClean="0"/>
              <a:t>NSP</a:t>
            </a:r>
            <a:r>
              <a:rPr lang="ru-RU" smtClean="0"/>
              <a:t> и межрегиональный фестиваль «Восходящие Звезды» работают на решение стратегических задач. Это совсем другой уровень мероприятия, другая энергетика. Кому-то могут нравиться больше локальные мероприятия, но еще раз подчеркиваю, локальные мероприятия не дают возможности увидеть реальных перспектив бизнеса. </a:t>
            </a:r>
          </a:p>
        </p:txBody>
      </p:sp>
      <p:sp>
        <p:nvSpPr>
          <p:cNvPr id="57348" name="Номер слайда 3"/>
          <p:cNvSpPr>
            <a:spLocks noGrp="1"/>
          </p:cNvSpPr>
          <p:nvPr>
            <p:ph type="sldNum" sz="quarter" idx="5"/>
          </p:nvPr>
        </p:nvSpPr>
        <p:spPr>
          <a:noFill/>
        </p:spPr>
        <p:txBody>
          <a:bodyPr/>
          <a:lstStyle/>
          <a:p>
            <a:fld id="{3F46035A-ECB4-431E-A991-16BBB7D0EAFD}"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ln/>
        </p:spPr>
      </p:sp>
      <p:sp>
        <p:nvSpPr>
          <p:cNvPr id="58371" name="Заметки 2"/>
          <p:cNvSpPr>
            <a:spLocks noGrp="1"/>
          </p:cNvSpPr>
          <p:nvPr>
            <p:ph type="body" idx="1"/>
          </p:nvPr>
        </p:nvSpPr>
        <p:spPr>
          <a:noFill/>
          <a:ln/>
        </p:spPr>
        <p:txBody>
          <a:bodyPr/>
          <a:lstStyle/>
          <a:p>
            <a:pPr eaLnBrk="1" hangingPunct="1"/>
            <a:r>
              <a:rPr lang="ru-RU" smtClean="0"/>
              <a:t>Одно дело, когда вы смотрите на местность с 10 этажа, другое дело, когда вы смотрите на местность с высоты птичьего полета. С какой высоты вы больше увидите? Для того, чтобы выбрать правильное направление нужно оценить местность (пространство для ведения бизнеса) с разных точек.  Надо дать почувствовать людям всю мощь Сетевого маркетинг.  Сетевой маркетинг – это еще и эмоции. Позвольте себе и своим партнерам испытать эти эмоции.</a:t>
            </a:r>
          </a:p>
          <a:p>
            <a:pPr eaLnBrk="1" hangingPunct="1"/>
            <a:endParaRPr lang="ru-RU" smtClean="0"/>
          </a:p>
        </p:txBody>
      </p:sp>
      <p:sp>
        <p:nvSpPr>
          <p:cNvPr id="58372" name="Номер слайда 3"/>
          <p:cNvSpPr>
            <a:spLocks noGrp="1"/>
          </p:cNvSpPr>
          <p:nvPr>
            <p:ph type="sldNum" sz="quarter" idx="5"/>
          </p:nvPr>
        </p:nvSpPr>
        <p:spPr>
          <a:noFill/>
        </p:spPr>
        <p:txBody>
          <a:bodyPr/>
          <a:lstStyle/>
          <a:p>
            <a:fld id="{A5129E7D-22E9-4A64-9A07-9BB2CDD34A95}"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p:spPr>
        <p:txBody>
          <a:bodyPr/>
          <a:lstStyle/>
          <a:p>
            <a:pPr eaLnBrk="1" hangingPunct="1"/>
            <a:r>
              <a:rPr lang="ru-RU" smtClean="0"/>
              <a:t>Мы видим, что в структуре «В» за 2 года убыло 3552 дистрибьютора. В структуре «А» за два года убыло 647 дистрибьюторов.  Мы выделим две группы людей. Первая группа, это люди, кто имеет соглашения с </a:t>
            </a:r>
            <a:r>
              <a:rPr lang="en-US" smtClean="0"/>
              <a:t>NSP </a:t>
            </a:r>
            <a:r>
              <a:rPr lang="ru-RU" smtClean="0"/>
              <a:t>и постоянно или периодически пользуется продукцией. Вторая группа людей, которая никогда не пользовалась продукцией. И выделим две группы продуктов. Первая группа под названием «известный» продукт, которым мы пользуемся. Вторая группа продуктов, которыми мы не пользовались, назовем его «Новый» продукт. А теперь посмотрим, сколько необходимо усилий от дистрибьютора для того, чтобы дистрибьюторы и «потенциальные» дистрибьюторы начали пользоваться продукцией. Если обозначим за 1 усилие, которое необходимо приложить, чтобы дистрибьютор приобрел продукт, который он уже пробовал. То для того, чтобы он приобрел продукт, которым он не пользовался потребуется усилий в 2 раза больше. А если дистрибьютор будет прикладывать усилия, чтобы привлечь нового дистрибьютора («потенциальный» дистрибьютор), чтобы он начал пользоваться продукцией </a:t>
            </a:r>
            <a:r>
              <a:rPr lang="en-US" smtClean="0"/>
              <a:t>NSP</a:t>
            </a:r>
            <a:r>
              <a:rPr lang="ru-RU" smtClean="0"/>
              <a:t>, то для этого потребуется в 10 раз больше усилий, чем в случае «известный» продукт для существующего дистрибьютора. На следующем слайде рассмотрим данный процесс с точки зрения физики.</a:t>
            </a:r>
          </a:p>
        </p:txBody>
      </p:sp>
      <p:sp>
        <p:nvSpPr>
          <p:cNvPr id="59396" name="Номер слайда 3"/>
          <p:cNvSpPr>
            <a:spLocks noGrp="1"/>
          </p:cNvSpPr>
          <p:nvPr>
            <p:ph type="sldNum" sz="quarter" idx="5"/>
          </p:nvPr>
        </p:nvSpPr>
        <p:spPr>
          <a:noFill/>
        </p:spPr>
        <p:txBody>
          <a:bodyPr/>
          <a:lstStyle/>
          <a:p>
            <a:fld id="{4C5D8B48-3D9B-4575-9A16-15CEC9B95695}"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a:ln/>
        </p:spPr>
      </p:sp>
      <p:sp>
        <p:nvSpPr>
          <p:cNvPr id="60419" name="Заметки 2"/>
          <p:cNvSpPr>
            <a:spLocks noGrp="1"/>
          </p:cNvSpPr>
          <p:nvPr>
            <p:ph type="body" idx="1"/>
          </p:nvPr>
        </p:nvSpPr>
        <p:spPr>
          <a:noFill/>
          <a:ln/>
        </p:spPr>
        <p:txBody>
          <a:bodyPr/>
          <a:lstStyle/>
          <a:p>
            <a:pPr eaLnBrk="1" hangingPunct="1"/>
            <a:r>
              <a:rPr lang="ru-RU" smtClean="0"/>
              <a:t>Наверное все помните школьную задачку, о том, как в бассейн через одну трубу вливается вода, а через другую трубу выливается. Фактически этот физический процесс является моделью создания больших дистрибьюторских сетей. И эта модель поможет нам понять, что происходит в долгосрочном периоде с дистрибьюторскими сетями. В случае со структурой «В» мы видим, что динамика «убытия» дистрибьюторов значительно выше, чем в структуре «А», соответственно, чтобы поддерживать развитие сети требуется значительно больше усилий, чем в структуре «А» (таблица на предыдущем слайде «Усилия, чтобы человек приобрел продукцию». Но в связи с большими затратами усилий по рекрутированию, «теряется» сама система по развитию бизнеса (происходит очень быстрое обновление дистрибьюторов). И в результате в структуре падает товарооборот на 1 человека. Мы видим, что за 2 года в структуре «В» товарооборот на 1 дистрибьютора уменьшился на 47%. </a:t>
            </a:r>
          </a:p>
        </p:txBody>
      </p:sp>
      <p:sp>
        <p:nvSpPr>
          <p:cNvPr id="60420" name="Номер слайда 3"/>
          <p:cNvSpPr>
            <a:spLocks noGrp="1"/>
          </p:cNvSpPr>
          <p:nvPr>
            <p:ph type="sldNum" sz="quarter" idx="5"/>
          </p:nvPr>
        </p:nvSpPr>
        <p:spPr>
          <a:noFill/>
        </p:spPr>
        <p:txBody>
          <a:bodyPr/>
          <a:lstStyle/>
          <a:p>
            <a:fld id="{DD569E03-C3D7-4217-8CA6-B61667A44835}"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ru-RU" smtClean="0">
                <a:solidFill>
                  <a:schemeClr val="bg1"/>
                </a:solidFill>
              </a:rPr>
              <a:t>От имени всех дистрибьюторов своей организации я хотел бы искренне поблагодарить всех, кто способствует продвижению и росту Компании  </a:t>
            </a:r>
            <a:r>
              <a:rPr lang="en-US" smtClean="0">
                <a:solidFill>
                  <a:schemeClr val="bg1"/>
                </a:solidFill>
              </a:rPr>
              <a:t>NSP</a:t>
            </a:r>
            <a:r>
              <a:rPr lang="ru-RU" smtClean="0">
                <a:solidFill>
                  <a:schemeClr val="bg1"/>
                </a:solidFill>
              </a:rPr>
              <a:t>. </a:t>
            </a:r>
          </a:p>
          <a:p>
            <a:pPr eaLnBrk="1" hangingPunct="1"/>
            <a:r>
              <a:rPr lang="ru-RU" smtClean="0">
                <a:solidFill>
                  <a:schemeClr val="bg1"/>
                </a:solidFill>
              </a:rPr>
              <a:t> От Солт Лейк Сити  в Юте до Москвы, Киева, Минска уже простирается география  сетей нашей Компании. Но это не предел. </a:t>
            </a:r>
          </a:p>
          <a:p>
            <a:pPr eaLnBrk="1" hangingPunct="1"/>
            <a:r>
              <a:rPr lang="ru-RU" smtClean="0">
                <a:solidFill>
                  <a:schemeClr val="bg1"/>
                </a:solidFill>
              </a:rPr>
              <a:t> Важно удержать «старые» рынки, постоянно расширяя ассортимент и привлекая новых дистрибьюторов. </a:t>
            </a:r>
          </a:p>
          <a:p>
            <a:pPr eaLnBrk="1" hangingPunct="1"/>
            <a:r>
              <a:rPr lang="ru-RU" smtClean="0">
                <a:solidFill>
                  <a:schemeClr val="bg1"/>
                </a:solidFill>
              </a:rPr>
              <a:t>Важно  открыть и развить новые рынки, - это еще один вызов, который стоит перед нами. Все вместе мы сможем расширить географию Компании, - не охвачено еще несколько миллиардов населения Земли </a:t>
            </a:r>
            <a:endParaRPr lang="ru-RU" smtClean="0"/>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ru-RU" smtClean="0"/>
              <a:t>Основное правило для УСПЕХА в сетевом маркетинге: все действия должны быть легкими для повторения начинающими дистрибьюторами. Чем проще, тем лучше!</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p:spPr>
        <p:txBody>
          <a:bodyPr/>
          <a:lstStyle/>
          <a:p>
            <a:r>
              <a:rPr lang="ru-RU" smtClean="0"/>
              <a:t>Домашний кружок служит для встреч из списка знакомых и родственников, то есть людей, которых мы относим к «теплому рынку».</a:t>
            </a:r>
          </a:p>
        </p:txBody>
      </p:sp>
      <p:sp>
        <p:nvSpPr>
          <p:cNvPr id="38916" name="Номер слайда 3"/>
          <p:cNvSpPr>
            <a:spLocks noGrp="1"/>
          </p:cNvSpPr>
          <p:nvPr>
            <p:ph type="sldNum" sz="quarter" idx="5"/>
          </p:nvPr>
        </p:nvSpPr>
        <p:spPr>
          <a:noFill/>
        </p:spPr>
        <p:txBody>
          <a:bodyPr/>
          <a:lstStyle/>
          <a:p>
            <a:fld id="{DB4D316C-2C52-4E2F-85C2-A5268D6DCDBA}"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p:spPr>
        <p:txBody>
          <a:bodyPr/>
          <a:lstStyle/>
          <a:p>
            <a:r>
              <a:rPr lang="ru-RU" smtClean="0"/>
              <a:t>Очень важный момент: наличие продукции на домашнем кружке. Пока подумайте сколько должно быть продукции на домашнем кружке для продажи потенциальным дистрибьюторам</a:t>
            </a:r>
            <a:r>
              <a:rPr lang="en-US" smtClean="0"/>
              <a:t> </a:t>
            </a:r>
            <a:r>
              <a:rPr lang="ru-RU" smtClean="0"/>
              <a:t>и какая это продукция?</a:t>
            </a:r>
          </a:p>
          <a:p>
            <a:r>
              <a:rPr lang="ru-RU" smtClean="0"/>
              <a:t>Часто возникает вопрос: Как работать с новыми дистрибьюторами в других городах и странах, если нет возможности туда приезжать? Мой ответ: используйте современные технологии. Несколько лет назад мы применяли интернет-конференции программы </a:t>
            </a:r>
            <a:r>
              <a:rPr lang="en-US" smtClean="0"/>
              <a:t>Palktalk. </a:t>
            </a:r>
            <a:r>
              <a:rPr lang="ru-RU" smtClean="0"/>
              <a:t>В настоящее время очень хорошо помогает проводить домашние кружки вебинары. Я использую этот инструмент 2 раза в неделю. Теперь перейдем к следующему важному понятию. </a:t>
            </a:r>
          </a:p>
        </p:txBody>
      </p:sp>
      <p:sp>
        <p:nvSpPr>
          <p:cNvPr id="39940" name="Номер слайда 3"/>
          <p:cNvSpPr>
            <a:spLocks noGrp="1"/>
          </p:cNvSpPr>
          <p:nvPr>
            <p:ph type="sldNum" sz="quarter" idx="5"/>
          </p:nvPr>
        </p:nvSpPr>
        <p:spPr>
          <a:noFill/>
        </p:spPr>
        <p:txBody>
          <a:bodyPr/>
          <a:lstStyle/>
          <a:p>
            <a:fld id="{F3690945-8EFB-4874-84A0-1A8E604B84D2}"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p:spPr>
        <p:txBody>
          <a:bodyPr/>
          <a:lstStyle/>
          <a:p>
            <a:pPr eaLnBrk="1" hangingPunct="1"/>
            <a:r>
              <a:rPr lang="ru-RU" smtClean="0">
                <a:solidFill>
                  <a:srgbClr val="000000"/>
                </a:solidFill>
                <a:latin typeface="Times New Roman" pitchFamily="18" charset="0"/>
                <a:ea typeface="Calibri" pitchFamily="34" charset="0"/>
                <a:cs typeface="Times New Roman" pitchFamily="18" charset="0"/>
              </a:rPr>
              <a:t>ЦЦ – позволяет нам выстроить отдельные процессы Есть различные виды деятельности. При правильной сборке этих видов деятельности мы получаем хорошо работающий бизнес. Если что-то не то встроили при сборке, то бизнес будет работать со сбоями. А если вообще неправильно собрали, то бизнес вообще не будет работать. </a:t>
            </a:r>
            <a:endParaRPr lang="ru-RU" smtClean="0">
              <a:ea typeface="Calibri" pitchFamily="34" charset="0"/>
              <a:cs typeface="Times New Roman" pitchFamily="18" charset="0"/>
            </a:endParaRPr>
          </a:p>
        </p:txBody>
      </p:sp>
      <p:sp>
        <p:nvSpPr>
          <p:cNvPr id="40964" name="Номер слайда 3"/>
          <p:cNvSpPr>
            <a:spLocks noGrp="1"/>
          </p:cNvSpPr>
          <p:nvPr>
            <p:ph type="sldNum" sz="quarter" idx="5"/>
          </p:nvPr>
        </p:nvSpPr>
        <p:spPr>
          <a:noFill/>
        </p:spPr>
        <p:txBody>
          <a:bodyPr/>
          <a:lstStyle/>
          <a:p>
            <a:fld id="{7E99931A-7AB9-4517-8368-ECE4046B6D5B}"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p:spPr>
        <p:txBody>
          <a:bodyPr/>
          <a:lstStyle/>
          <a:p>
            <a:pPr eaLnBrk="1" hangingPunct="1"/>
            <a:r>
              <a:rPr lang="ru-RU" smtClean="0"/>
              <a:t>Как все мы знаем, все начинается с мечты. Есть мечта, можно ставить цели по достижению мечты. Есть цель, можно создавать план действий. Есть план действий можно начинать действовать. Часто мы думаем, что достаточно делать одно какое-то действие и мы достигнем цели. В сетевом маркетинге обычно мы работаем со многими мечтами. Начинаем с самых простых и оканчивая самыми большими и желанными. И когда мы достигаем простой цели, мы думаем, что мы все делаем правильно. Мы можем используя только домашние кружки достичь некоторых целей. Но используя только домашние кружки мы не сможем достичь больших целей. А не достигнув больших целей, мы начинаем думать, что бизнес не работает, или мы не подходим бизнесу. Прекращаем проводить домашние кружки. План действий нас уже не интересует, цели нам не нужны, мечта испаряется. Домашние кружки это пример, на самом деле для достижения мечты важны и домашние кружки, и презентации со школами, и международные конференции и фестивали. ВСЕ ЭТО – СОСТАВЛЯЮЩИЕ ВАШЕГО УСПЕХА!</a:t>
            </a:r>
          </a:p>
        </p:txBody>
      </p:sp>
      <p:sp>
        <p:nvSpPr>
          <p:cNvPr id="41988" name="Номер слайда 3"/>
          <p:cNvSpPr>
            <a:spLocks noGrp="1"/>
          </p:cNvSpPr>
          <p:nvPr>
            <p:ph type="sldNum" sz="quarter" idx="5"/>
          </p:nvPr>
        </p:nvSpPr>
        <p:spPr>
          <a:noFill/>
        </p:spPr>
        <p:txBody>
          <a:bodyPr/>
          <a:lstStyle/>
          <a:p>
            <a:fld id="{685CC87B-D7A5-487A-B6ED-F1660BD86762}"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ln/>
        </p:spPr>
        <p:txBody>
          <a:bodyPr/>
          <a:lstStyle/>
          <a:p>
            <a:pPr eaLnBrk="1" hangingPunct="1"/>
            <a:r>
              <a:rPr lang="ru-RU" smtClean="0"/>
              <a:t>Неправильное использование деталей для построения бизнеса приводит к построению такой конструкции бизнеса, которая не может помочь вам достичь вашей мечты. </a:t>
            </a:r>
          </a:p>
        </p:txBody>
      </p:sp>
      <p:sp>
        <p:nvSpPr>
          <p:cNvPr id="43012" name="Номер слайда 3"/>
          <p:cNvSpPr>
            <a:spLocks noGrp="1"/>
          </p:cNvSpPr>
          <p:nvPr>
            <p:ph type="sldNum" sz="quarter" idx="5"/>
          </p:nvPr>
        </p:nvSpPr>
        <p:spPr>
          <a:noFill/>
        </p:spPr>
        <p:txBody>
          <a:bodyPr/>
          <a:lstStyle/>
          <a:p>
            <a:fld id="{5385A45E-FCC7-4624-8F3F-EF7259F8623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494E78C-F962-4ADD-92FD-AB6F257C9253}" type="datetimeFigureOut">
              <a:rPr lang="en-US"/>
              <a:pPr>
                <a:defRPr/>
              </a:pPr>
              <a:t>10/10/2010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9BD2372-3C7E-4E25-BEC8-72EB39B692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68E223A-B891-40D5-A45D-8EAD70A31E9E}" type="datetimeFigureOut">
              <a:rPr lang="en-US"/>
              <a:pPr>
                <a:defRPr/>
              </a:pPr>
              <a:t>10/10/2010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59C09BF-65B3-435D-B69F-3E88ED9D3D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324C914-B319-4D06-860A-33B25077227D}" type="datetimeFigureOut">
              <a:rPr lang="en-US"/>
              <a:pPr>
                <a:defRPr/>
              </a:pPr>
              <a:t>10/10/2010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33DC331-DCE3-4BE7-AF62-D66EFAFD06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474A662-0E7D-4830-81C7-A38B398B836B}" type="datetimeFigureOut">
              <a:rPr lang="en-US"/>
              <a:pPr>
                <a:defRPr/>
              </a:pPr>
              <a:t>10/10/2010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6ED1D54-B26E-4C67-907F-61F6F73477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65301E-393D-4D27-98F5-47CA4290D7A9}"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E9CD7F-7929-49E5-8C78-164F0BF6CA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EFC3E59-4F30-4B3B-9660-247C50F40A71}" type="datetimeFigureOut">
              <a:rPr lang="en-US"/>
              <a:pPr>
                <a:defRPr/>
              </a:pPr>
              <a:t>10/10/2010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15A19A8-0445-4FCF-87CF-FDCBC0BDF8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B4606CC-A4C6-4F67-A901-02086443A5D2}" type="datetimeFigureOut">
              <a:rPr lang="en-US"/>
              <a:pPr>
                <a:defRPr/>
              </a:pPr>
              <a:t>10/10/2010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9EF8A7-245B-4F38-B15C-538D87DFB3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06D8C94-4C2B-43A5-B683-730D9DDDDDDC}" type="datetimeFigureOut">
              <a:rPr lang="en-US"/>
              <a:pPr>
                <a:defRPr/>
              </a:pPr>
              <a:t>10/10/2010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6620C7A-1FDB-4868-B03C-4F6222E378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7DB5BA1-0437-4432-A53E-4C41636C3121}" type="datetimeFigureOut">
              <a:rPr lang="en-US"/>
              <a:pPr>
                <a:defRPr/>
              </a:pPr>
              <a:t>10/10/2010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6C9817E-AE57-429D-9385-E21078D6D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B4A82B0-F64C-4873-9AE4-70A04E556057}" type="datetimeFigureOut">
              <a:rPr lang="en-US"/>
              <a:pPr>
                <a:defRPr/>
              </a:pPr>
              <a:t>10/10/2010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280623-DE7D-4425-934D-FFC88861A7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DCACD20-9B9F-4E0D-8C04-848C9BDCDAE3}" type="datetimeFigureOut">
              <a:rPr lang="en-US"/>
              <a:pPr>
                <a:defRPr/>
              </a:pPr>
              <a:t>10/10/2010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62135D0-FB1B-4433-A46A-61A1B474A7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E279D79B-96FD-448F-9B64-0CE6F654C414}" type="datetimeFigureOut">
              <a:rPr lang="en-US"/>
              <a:pPr>
                <a:defRPr/>
              </a:pPr>
              <a:t>10/10/2010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855B9B12-6111-40B3-9823-326E4E95B1B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96"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clker.com/clipart-2525.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lker.com/clipart-2525.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ctrTitle"/>
          </p:nvPr>
        </p:nvSpPr>
        <p:spPr bwMode="auto">
          <a:xfrm>
            <a:off x="990600" y="3124200"/>
            <a:ext cx="7772400" cy="1470025"/>
          </a:xfrm>
        </p:spPr>
        <p:txBody>
          <a:bodyPr wrap="square" lIns="91440" tIns="45720" rIns="91440" bIns="45720" numCol="1" anchor="ctr" anchorCtr="0" compatLnSpc="1">
            <a:prstTxWarp prst="textNoShape">
              <a:avLst/>
            </a:prstTxWarp>
          </a:bodyPr>
          <a:lstStyle/>
          <a:p>
            <a:pPr>
              <a:defRPr/>
            </a:pPr>
            <a:r>
              <a:rPr lang="ru-RU" sz="3200" cap="none" dirty="0" smtClean="0">
                <a:ln>
                  <a:noFill/>
                </a:ln>
                <a:solidFill>
                  <a:schemeClr val="bg1"/>
                </a:solidFill>
                <a:effectLst/>
              </a:rPr>
              <a:t>Владимир Горбачев</a:t>
            </a:r>
            <a:br>
              <a:rPr lang="ru-RU" sz="3200" cap="none" dirty="0" smtClean="0">
                <a:ln>
                  <a:noFill/>
                </a:ln>
                <a:solidFill>
                  <a:schemeClr val="bg1"/>
                </a:solidFill>
                <a:effectLst/>
              </a:rPr>
            </a:br>
            <a:r>
              <a:rPr lang="ru-RU" sz="3200" cap="none" dirty="0" smtClean="0">
                <a:ln>
                  <a:noFill/>
                </a:ln>
                <a:solidFill>
                  <a:schemeClr val="bg1"/>
                </a:solidFill>
                <a:effectLst/>
              </a:rPr>
              <a:t>ЧСД рынка</a:t>
            </a:r>
            <a:r>
              <a:rPr lang="ru-RU" sz="4100" cap="none" dirty="0" smtClean="0">
                <a:ln>
                  <a:noFill/>
                </a:ln>
                <a:solidFill>
                  <a:schemeClr val="tx1"/>
                </a:solidFill>
                <a:effectLst/>
              </a:rPr>
              <a:t> </a:t>
            </a:r>
            <a:r>
              <a:rPr lang="ru-RU" sz="3200" cap="none" dirty="0" smtClean="0">
                <a:ln>
                  <a:noFill/>
                </a:ln>
                <a:solidFill>
                  <a:schemeClr val="bg1"/>
                </a:solidFill>
                <a:effectLst/>
              </a:rPr>
              <a:t>СНГ</a:t>
            </a:r>
            <a:endParaRPr lang="en-US" sz="3200" cap="none" dirty="0" smtClean="0">
              <a:ln>
                <a:noFill/>
              </a:ln>
              <a:solidFill>
                <a:schemeClr val="bg1"/>
              </a:solidFill>
              <a:effectLst/>
              <a:latin typeface="Arial" charset="0"/>
            </a:endParaRPr>
          </a:p>
        </p:txBody>
      </p:sp>
      <p:sp>
        <p:nvSpPr>
          <p:cNvPr id="4" name="Прямоугольник 3"/>
          <p:cNvSpPr/>
          <p:nvPr/>
        </p:nvSpPr>
        <p:spPr>
          <a:xfrm>
            <a:off x="1981200" y="1219200"/>
            <a:ext cx="6457217" cy="1569660"/>
          </a:xfrm>
          <a:prstGeom prst="rect">
            <a:avLst/>
          </a:prstGeom>
          <a:noFill/>
        </p:spPr>
        <p:txBody>
          <a:bodyPr wrap="none">
            <a:spAutoFit/>
            <a:scene3d>
              <a:camera prst="orthographicFront"/>
              <a:lightRig rig="threePt" dir="t"/>
            </a:scene3d>
            <a:sp3d extrusionH="57150">
              <a:bevelT w="38100" h="38100"/>
            </a:sp3d>
          </a:bodyPr>
          <a:lstStyle/>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КАК СОЗДАТЬ БИЗНЕС </a:t>
            </a:r>
          </a:p>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СТОИМОСТЬЮ </a:t>
            </a:r>
          </a:p>
          <a:p>
            <a:pPr algn="ctr">
              <a:defRPr/>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В 1 МИЛЛИОН ДОЛЛАРОВ!</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Narrow" pitchFamily="34"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уб 2"/>
          <p:cNvSpPr/>
          <p:nvPr/>
        </p:nvSpPr>
        <p:spPr>
          <a:xfrm>
            <a:off x="1524000" y="5334000"/>
            <a:ext cx="6705600" cy="8382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Мечты</a:t>
            </a:r>
          </a:p>
        </p:txBody>
      </p:sp>
      <p:sp>
        <p:nvSpPr>
          <p:cNvPr id="12" name="Куб 11"/>
          <p:cNvSpPr/>
          <p:nvPr/>
        </p:nvSpPr>
        <p:spPr>
          <a:xfrm>
            <a:off x="1828800" y="4876800"/>
            <a:ext cx="6172200" cy="8382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Постановка целей</a:t>
            </a:r>
          </a:p>
        </p:txBody>
      </p:sp>
      <p:sp>
        <p:nvSpPr>
          <p:cNvPr id="13" name="Куб 12"/>
          <p:cNvSpPr/>
          <p:nvPr/>
        </p:nvSpPr>
        <p:spPr>
          <a:xfrm>
            <a:off x="2057400" y="4572000"/>
            <a:ext cx="5715000" cy="6858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План действий</a:t>
            </a:r>
          </a:p>
        </p:txBody>
      </p:sp>
      <p:sp>
        <p:nvSpPr>
          <p:cNvPr id="7" name="Цилиндр 6"/>
          <p:cNvSpPr/>
          <p:nvPr/>
        </p:nvSpPr>
        <p:spPr>
          <a:xfrm>
            <a:off x="6553200" y="21336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rgbClr val="FF0000"/>
                </a:solidFill>
              </a:rPr>
              <a:t>Домашние кружки</a:t>
            </a:r>
          </a:p>
        </p:txBody>
      </p:sp>
      <p:pic>
        <p:nvPicPr>
          <p:cNvPr id="43010" name="Picture 2" descr="C:\Documents and Settings\hhh\Desktop\чайник.jpg"/>
          <p:cNvPicPr>
            <a:picLocks noChangeAspect="1" noChangeArrowheads="1"/>
          </p:cNvPicPr>
          <p:nvPr/>
        </p:nvPicPr>
        <p:blipFill>
          <a:blip r:embed="rId5" cstate="print"/>
          <a:srcRect/>
          <a:stretch>
            <a:fillRect/>
          </a:stretch>
        </p:blipFill>
        <p:spPr bwMode="auto">
          <a:xfrm>
            <a:off x="6553200" y="1447800"/>
            <a:ext cx="781050" cy="781050"/>
          </a:xfrm>
          <a:prstGeom prst="rect">
            <a:avLst/>
          </a:prstGeom>
          <a:noFill/>
          <a:ln w="9525">
            <a:noFill/>
            <a:miter lim="800000"/>
            <a:headEnd/>
            <a:tailEnd/>
          </a:ln>
        </p:spPr>
      </p:pic>
      <p:pic>
        <p:nvPicPr>
          <p:cNvPr id="43011" name="Picture 3" descr="C:\Documents and Settings\hhh\Desktop\image_2.jpg"/>
          <p:cNvPicPr>
            <a:picLocks noChangeAspect="1" noChangeArrowheads="1"/>
          </p:cNvPicPr>
          <p:nvPr/>
        </p:nvPicPr>
        <p:blipFill>
          <a:blip r:embed="rId6" cstate="print"/>
          <a:srcRect/>
          <a:stretch>
            <a:fillRect/>
          </a:stretch>
        </p:blipFill>
        <p:spPr bwMode="auto">
          <a:xfrm>
            <a:off x="4876800" y="0"/>
            <a:ext cx="3810000" cy="2857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1"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3010"/>
                                        </p:tgtEl>
                                        <p:attrNameLst>
                                          <p:attrName>style.visibility</p:attrName>
                                        </p:attrNameLst>
                                      </p:cBhvr>
                                      <p:to>
                                        <p:strVal val="visible"/>
                                      </p:to>
                                    </p:set>
                                    <p:animEffect transition="in" filter="fade">
                                      <p:cBhvr>
                                        <p:cTn id="35" dur="1000"/>
                                        <p:tgtEl>
                                          <p:spTgt spid="43010"/>
                                        </p:tgtEl>
                                      </p:cBhvr>
                                    </p:animEffect>
                                    <p:anim calcmode="lin" valueType="num">
                                      <p:cBhvr>
                                        <p:cTn id="36" dur="1000" fill="hold"/>
                                        <p:tgtEl>
                                          <p:spTgt spid="43010"/>
                                        </p:tgtEl>
                                        <p:attrNameLst>
                                          <p:attrName>ppt_x</p:attrName>
                                        </p:attrNameLst>
                                      </p:cBhvr>
                                      <p:tavLst>
                                        <p:tav tm="0">
                                          <p:val>
                                            <p:strVal val="#ppt_x"/>
                                          </p:val>
                                        </p:tav>
                                        <p:tav tm="100000">
                                          <p:val>
                                            <p:strVal val="#ppt_x"/>
                                          </p:val>
                                        </p:tav>
                                      </p:tavLst>
                                    </p:anim>
                                    <p:anim calcmode="lin" valueType="num">
                                      <p:cBhvr>
                                        <p:cTn id="37"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3011"/>
                                        </p:tgtEl>
                                        <p:attrNameLst>
                                          <p:attrName>style.visibility</p:attrName>
                                        </p:attrNameLst>
                                      </p:cBhvr>
                                      <p:to>
                                        <p:strVal val="visible"/>
                                      </p:to>
                                    </p:set>
                                    <p:animEffect transition="in" filter="fade">
                                      <p:cBhvr>
                                        <p:cTn id="42" dur="1000"/>
                                        <p:tgtEl>
                                          <p:spTgt spid="43011"/>
                                        </p:tgtEl>
                                      </p:cBhvr>
                                    </p:animEffect>
                                    <p:anim calcmode="lin" valueType="num">
                                      <p:cBhvr>
                                        <p:cTn id="43" dur="1000" fill="hold"/>
                                        <p:tgtEl>
                                          <p:spTgt spid="43011"/>
                                        </p:tgtEl>
                                        <p:attrNameLst>
                                          <p:attrName>ppt_x</p:attrName>
                                        </p:attrNameLst>
                                      </p:cBhvr>
                                      <p:tavLst>
                                        <p:tav tm="0">
                                          <p:val>
                                            <p:strVal val="#ppt_x"/>
                                          </p:val>
                                        </p:tav>
                                        <p:tav tm="100000">
                                          <p:val>
                                            <p:strVal val="#ppt_x"/>
                                          </p:val>
                                        </p:tav>
                                      </p:tavLst>
                                    </p:anim>
                                    <p:anim calcmode="lin" valueType="num">
                                      <p:cBhvr>
                                        <p:cTn id="44" dur="1000" fill="hold"/>
                                        <p:tgtEl>
                                          <p:spTgt spid="430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43011"/>
                                        </p:tgtEl>
                                      </p:cBhvr>
                                    </p:animEffect>
                                    <p:set>
                                      <p:cBhvr>
                                        <p:cTn id="49" dur="1" fill="hold">
                                          <p:stCondLst>
                                            <p:cond delay="499"/>
                                          </p:stCondLst>
                                        </p:cTn>
                                        <p:tgtEl>
                                          <p:spTgt spid="43011"/>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suction.wav"/>
                                        </p:tgtEl>
                                      </p:cMediaNode>
                                    </p:audio>
                                  </p:sub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wind.wav"/>
                                        </p:tgtEl>
                                      </p:cMediaNode>
                                    </p:audio>
                                  </p:sub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0" nodeType="clickEffect">
                                  <p:stCondLst>
                                    <p:cond delay="0"/>
                                  </p:stCondLst>
                                  <p:childTnLst>
                                    <p:animEffect transition="out" filter="dissolv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0" nodeType="clickEffect">
                                  <p:stCondLst>
                                    <p:cond delay="0"/>
                                  </p:stCondLst>
                                  <p:childTnLst>
                                    <p:animEffect transition="out" filter="dissolv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grpId="0" nodeType="clickEffect">
                                  <p:stCondLst>
                                    <p:cond delay="0"/>
                                  </p:stCondLst>
                                  <p:childTnLst>
                                    <p:animEffect transition="out" filter="dissolve">
                                      <p:cBhvr>
                                        <p:cTn id="68" dur="500"/>
                                        <p:tgtEl>
                                          <p:spTgt spid="3"/>
                                        </p:tgtEl>
                                      </p:cBhvr>
                                    </p:animEffect>
                                    <p:set>
                                      <p:cBhvr>
                                        <p:cTn id="6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Группа 11"/>
          <p:cNvGrpSpPr>
            <a:grpSpLocks/>
          </p:cNvGrpSpPr>
          <p:nvPr/>
        </p:nvGrpSpPr>
        <p:grpSpPr bwMode="auto">
          <a:xfrm>
            <a:off x="1524000" y="4648200"/>
            <a:ext cx="6858000" cy="1447800"/>
            <a:chOff x="1524000" y="4648200"/>
            <a:chExt cx="6858000" cy="1447800"/>
          </a:xfrm>
        </p:grpSpPr>
        <p:sp>
          <p:nvSpPr>
            <p:cNvPr id="10" name="Куб 9"/>
            <p:cNvSpPr/>
            <p:nvPr/>
          </p:nvSpPr>
          <p:spPr>
            <a:xfrm>
              <a:off x="1524000" y="5410200"/>
              <a:ext cx="6858000" cy="6858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Мечты</a:t>
              </a:r>
            </a:p>
          </p:txBody>
        </p:sp>
        <p:sp>
          <p:nvSpPr>
            <p:cNvPr id="4" name="Куб 3"/>
            <p:cNvSpPr/>
            <p:nvPr/>
          </p:nvSpPr>
          <p:spPr>
            <a:xfrm>
              <a:off x="2057400" y="4953000"/>
              <a:ext cx="5715000" cy="7620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Постановка целей</a:t>
              </a:r>
            </a:p>
          </p:txBody>
        </p:sp>
        <p:sp>
          <p:nvSpPr>
            <p:cNvPr id="11" name="Куб 10"/>
            <p:cNvSpPr/>
            <p:nvPr/>
          </p:nvSpPr>
          <p:spPr>
            <a:xfrm>
              <a:off x="2667000" y="4648200"/>
              <a:ext cx="4572000" cy="6858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План действий</a:t>
              </a:r>
            </a:p>
          </p:txBody>
        </p:sp>
      </p:grpSp>
      <p:sp>
        <p:nvSpPr>
          <p:cNvPr id="5" name="Цилиндр 4"/>
          <p:cNvSpPr/>
          <p:nvPr/>
        </p:nvSpPr>
        <p:spPr>
          <a:xfrm rot="1292432">
            <a:off x="3476619" y="2391732"/>
            <a:ext cx="533400" cy="2357411"/>
          </a:xfrm>
          <a:prstGeom prst="can">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rgbClr val="FF0000"/>
                </a:solidFill>
              </a:rPr>
              <a:t>Регион. и </a:t>
            </a:r>
            <a:r>
              <a:rPr lang="ru-RU" sz="2000" b="1" dirty="0" err="1">
                <a:solidFill>
                  <a:srgbClr val="FF0000"/>
                </a:solidFill>
              </a:rPr>
              <a:t>междун</a:t>
            </a:r>
            <a:r>
              <a:rPr lang="ru-RU" sz="2000" b="1" dirty="0">
                <a:solidFill>
                  <a:srgbClr val="FF0000"/>
                </a:solidFill>
              </a:rPr>
              <a:t>. конференции</a:t>
            </a:r>
          </a:p>
        </p:txBody>
      </p:sp>
      <p:sp>
        <p:nvSpPr>
          <p:cNvPr id="6" name="Цилиндр 5"/>
          <p:cNvSpPr/>
          <p:nvPr/>
        </p:nvSpPr>
        <p:spPr>
          <a:xfrm>
            <a:off x="3048000" y="3124200"/>
            <a:ext cx="533400" cy="1828800"/>
          </a:xfrm>
          <a:prstGeom prst="can">
            <a:avLst>
              <a:gd name="adj" fmla="val 29000"/>
            </a:avLst>
          </a:prstGeom>
          <a:effectLst>
            <a:outerShdw blurRad="50800" dist="50800" sx="1000" sy="1000" algn="ctr" rotWithShape="0">
              <a:srgbClr val="000000"/>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1400" b="1" dirty="0">
                <a:solidFill>
                  <a:srgbClr val="FF0000"/>
                </a:solidFill>
              </a:rPr>
              <a:t>Индивидуальные встречи</a:t>
            </a:r>
          </a:p>
        </p:txBody>
      </p:sp>
      <p:grpSp>
        <p:nvGrpSpPr>
          <p:cNvPr id="13317" name="Группа 12"/>
          <p:cNvGrpSpPr>
            <a:grpSpLocks/>
          </p:cNvGrpSpPr>
          <p:nvPr/>
        </p:nvGrpSpPr>
        <p:grpSpPr bwMode="auto">
          <a:xfrm>
            <a:off x="6019800" y="1981200"/>
            <a:ext cx="990600" cy="2971800"/>
            <a:chOff x="6019800" y="1981200"/>
            <a:chExt cx="990600" cy="2971800"/>
          </a:xfrm>
        </p:grpSpPr>
        <p:sp>
          <p:nvSpPr>
            <p:cNvPr id="7" name="Цилиндр 6"/>
            <p:cNvSpPr/>
            <p:nvPr/>
          </p:nvSpPr>
          <p:spPr>
            <a:xfrm>
              <a:off x="6477000" y="19812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rgbClr val="FF0000"/>
                  </a:solidFill>
                </a:rPr>
                <a:t>Презентации и школы</a:t>
              </a:r>
            </a:p>
          </p:txBody>
        </p:sp>
        <p:sp>
          <p:nvSpPr>
            <p:cNvPr id="8" name="Цилиндр 7"/>
            <p:cNvSpPr/>
            <p:nvPr/>
          </p:nvSpPr>
          <p:spPr>
            <a:xfrm>
              <a:off x="6019800" y="22098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b="1" dirty="0">
                  <a:solidFill>
                    <a:srgbClr val="FF0000"/>
                  </a:solidFill>
                </a:rPr>
                <a:t>Домашние кружки</a:t>
              </a:r>
            </a:p>
          </p:txBody>
        </p:sp>
      </p:grpSp>
      <p:sp>
        <p:nvSpPr>
          <p:cNvPr id="9" name="Куб 8"/>
          <p:cNvSpPr/>
          <p:nvPr/>
        </p:nvSpPr>
        <p:spPr>
          <a:xfrm rot="21026371">
            <a:off x="1460500" y="1814513"/>
            <a:ext cx="7239000" cy="762000"/>
          </a:xfrm>
          <a:prstGeom prst="cube">
            <a:avLst>
              <a:gd name="adj" fmla="val 472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rgbClr val="FF0000"/>
                </a:solidFill>
              </a:rPr>
              <a:t>Мечта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76400" y="2286000"/>
            <a:ext cx="7315200" cy="400050"/>
          </a:xfrm>
          <a:prstGeom prst="rect">
            <a:avLst/>
          </a:prstGeom>
        </p:spPr>
        <p:txBody>
          <a:bodyPr>
            <a:spAutoFit/>
          </a:bodyPr>
          <a:lstStyle/>
          <a:p>
            <a:pPr marL="457200" indent="-457200" eaLnBrk="0" hangingPunct="0">
              <a:defRPr/>
            </a:pPr>
            <a:r>
              <a:rPr lang="ru-RU" sz="2000" dirty="0">
                <a:solidFill>
                  <a:srgbClr val="000000"/>
                </a:solidFill>
                <a:latin typeface="+mn-lt"/>
                <a:ea typeface="Calibri" pitchFamily="34" charset="0"/>
                <a:cs typeface="Times New Roman" pitchFamily="18" charset="0"/>
              </a:rPr>
              <a:t>       </a:t>
            </a:r>
            <a:endParaRPr lang="ru-RU" sz="2000" b="1" dirty="0">
              <a:solidFill>
                <a:srgbClr val="000000"/>
              </a:solidFill>
              <a:latin typeface="+mn-lt"/>
              <a:ea typeface="Calibri" pitchFamily="34" charset="0"/>
              <a:cs typeface="Times New Roman" pitchFamily="18" charset="0"/>
            </a:endParaRPr>
          </a:p>
        </p:txBody>
      </p:sp>
      <p:sp>
        <p:nvSpPr>
          <p:cNvPr id="5" name="Куб 4"/>
          <p:cNvSpPr/>
          <p:nvPr/>
        </p:nvSpPr>
        <p:spPr>
          <a:xfrm>
            <a:off x="1371600" y="5410200"/>
            <a:ext cx="6858000" cy="6858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Мечты</a:t>
            </a:r>
          </a:p>
        </p:txBody>
      </p:sp>
      <p:sp>
        <p:nvSpPr>
          <p:cNvPr id="14" name="Куб 13"/>
          <p:cNvSpPr/>
          <p:nvPr/>
        </p:nvSpPr>
        <p:spPr>
          <a:xfrm>
            <a:off x="1905000" y="4953000"/>
            <a:ext cx="5867400" cy="7620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Постановка целей</a:t>
            </a:r>
          </a:p>
        </p:txBody>
      </p:sp>
      <p:sp>
        <p:nvSpPr>
          <p:cNvPr id="12" name="Куб 11"/>
          <p:cNvSpPr/>
          <p:nvPr/>
        </p:nvSpPr>
        <p:spPr>
          <a:xfrm>
            <a:off x="2133600" y="4648200"/>
            <a:ext cx="5334000" cy="6858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rgbClr val="FF0000"/>
                </a:solidFill>
              </a:rPr>
              <a:t>План действий</a:t>
            </a:r>
          </a:p>
        </p:txBody>
      </p:sp>
      <p:sp>
        <p:nvSpPr>
          <p:cNvPr id="6" name="Цилиндр 5"/>
          <p:cNvSpPr/>
          <p:nvPr/>
        </p:nvSpPr>
        <p:spPr>
          <a:xfrm>
            <a:off x="2514600" y="22098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sz="2000" b="1" dirty="0">
                <a:solidFill>
                  <a:srgbClr val="FF0000"/>
                </a:solidFill>
              </a:rPr>
              <a:t>Индивидуальные встречи</a:t>
            </a:r>
          </a:p>
        </p:txBody>
      </p:sp>
      <p:sp>
        <p:nvSpPr>
          <p:cNvPr id="7" name="Цилиндр 6"/>
          <p:cNvSpPr/>
          <p:nvPr/>
        </p:nvSpPr>
        <p:spPr>
          <a:xfrm>
            <a:off x="3124200" y="2057400"/>
            <a:ext cx="533400" cy="2743200"/>
          </a:xfrm>
          <a:prstGeom prst="can">
            <a:avLst>
              <a:gd name="adj" fmla="val 29000"/>
            </a:avLst>
          </a:prstGeom>
          <a:effectLst>
            <a:outerShdw blurRad="50800" dist="50800" sx="1000" sy="1000" algn="ctr" rotWithShape="0">
              <a:srgbClr val="000000"/>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sz="2000" b="1" dirty="0">
                <a:solidFill>
                  <a:srgbClr val="FF0000"/>
                </a:solidFill>
              </a:rPr>
              <a:t>Регион. и </a:t>
            </a:r>
            <a:r>
              <a:rPr lang="ru-RU" sz="2000" b="1" dirty="0" err="1">
                <a:solidFill>
                  <a:srgbClr val="FF0000"/>
                </a:solidFill>
              </a:rPr>
              <a:t>междун</a:t>
            </a:r>
            <a:r>
              <a:rPr lang="ru-RU" sz="2000" b="1" dirty="0">
                <a:solidFill>
                  <a:srgbClr val="FF0000"/>
                </a:solidFill>
              </a:rPr>
              <a:t>. конференции</a:t>
            </a:r>
          </a:p>
        </p:txBody>
      </p:sp>
      <p:sp>
        <p:nvSpPr>
          <p:cNvPr id="9" name="Цилиндр 8"/>
          <p:cNvSpPr/>
          <p:nvPr/>
        </p:nvSpPr>
        <p:spPr>
          <a:xfrm>
            <a:off x="6096000" y="22098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sz="2000" b="1" dirty="0">
                <a:solidFill>
                  <a:srgbClr val="FF0000"/>
                </a:solidFill>
              </a:rPr>
              <a:t>Домашние кружки</a:t>
            </a:r>
          </a:p>
        </p:txBody>
      </p:sp>
      <p:sp>
        <p:nvSpPr>
          <p:cNvPr id="8" name="Цилиндр 7"/>
          <p:cNvSpPr/>
          <p:nvPr/>
        </p:nvSpPr>
        <p:spPr>
          <a:xfrm>
            <a:off x="6705600" y="1981200"/>
            <a:ext cx="533400" cy="2743200"/>
          </a:xfrm>
          <a:prstGeom prst="can">
            <a:avLst>
              <a:gd name="adj" fmla="val 29000"/>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ru-RU" sz="2000" b="1" dirty="0">
                <a:solidFill>
                  <a:srgbClr val="FF0000"/>
                </a:solidFill>
              </a:rPr>
              <a:t>Презентации и школы</a:t>
            </a:r>
          </a:p>
        </p:txBody>
      </p:sp>
      <p:sp>
        <p:nvSpPr>
          <p:cNvPr id="11" name="Куб 10"/>
          <p:cNvSpPr/>
          <p:nvPr/>
        </p:nvSpPr>
        <p:spPr>
          <a:xfrm>
            <a:off x="1371600" y="2057400"/>
            <a:ext cx="7543800" cy="762000"/>
          </a:xfrm>
          <a:prstGeom prst="cube">
            <a:avLst>
              <a:gd name="adj" fmla="val 49000"/>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dirty="0">
                <a:solidFill>
                  <a:srgbClr val="FF0000"/>
                </a:solidFill>
              </a:rPr>
              <a:t>Реализация мечты</a:t>
            </a:r>
          </a:p>
        </p:txBody>
      </p:sp>
      <p:pic>
        <p:nvPicPr>
          <p:cNvPr id="16385" name="Picture 1" descr="C:\Documents and Settings\hhh\Desktop\villa-kembali-bali_big.jpg"/>
          <p:cNvPicPr>
            <a:picLocks noChangeAspect="1" noChangeArrowheads="1"/>
          </p:cNvPicPr>
          <p:nvPr/>
        </p:nvPicPr>
        <p:blipFill>
          <a:blip r:embed="rId3" cstate="print"/>
          <a:srcRect/>
          <a:stretch>
            <a:fillRect/>
          </a:stretch>
        </p:blipFill>
        <p:spPr bwMode="auto">
          <a:xfrm>
            <a:off x="2438400" y="152400"/>
            <a:ext cx="51816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16385"/>
                                        </p:tgtEl>
                                        <p:attrNameLst>
                                          <p:attrName>style.visibility</p:attrName>
                                        </p:attrNameLst>
                                      </p:cBhvr>
                                      <p:to>
                                        <p:strVal val="visible"/>
                                      </p:to>
                                    </p:set>
                                    <p:animEffect transition="in" filter="fade">
                                      <p:cBhvr>
                                        <p:cTn id="63" dur="2000"/>
                                        <p:tgtEl>
                                          <p:spTgt spid="16385"/>
                                        </p:tgtEl>
                                      </p:cBhvr>
                                    </p:animEffect>
                                    <p:anim calcmode="lin" valueType="num">
                                      <p:cBhvr>
                                        <p:cTn id="64" dur="2000" fill="hold"/>
                                        <p:tgtEl>
                                          <p:spTgt spid="16385"/>
                                        </p:tgtEl>
                                        <p:attrNameLst>
                                          <p:attrName>style.rotation</p:attrName>
                                        </p:attrNameLst>
                                      </p:cBhvr>
                                      <p:tavLst>
                                        <p:tav tm="0">
                                          <p:val>
                                            <p:fltVal val="720"/>
                                          </p:val>
                                        </p:tav>
                                        <p:tav tm="100000">
                                          <p:val>
                                            <p:fltVal val="0"/>
                                          </p:val>
                                        </p:tav>
                                      </p:tavLst>
                                    </p:anim>
                                    <p:anim calcmode="lin" valueType="num">
                                      <p:cBhvr>
                                        <p:cTn id="65" dur="2000" fill="hold"/>
                                        <p:tgtEl>
                                          <p:spTgt spid="16385"/>
                                        </p:tgtEl>
                                        <p:attrNameLst>
                                          <p:attrName>ppt_h</p:attrName>
                                        </p:attrNameLst>
                                      </p:cBhvr>
                                      <p:tavLst>
                                        <p:tav tm="0">
                                          <p:val>
                                            <p:fltVal val="0"/>
                                          </p:val>
                                        </p:tav>
                                        <p:tav tm="100000">
                                          <p:val>
                                            <p:strVal val="#ppt_h"/>
                                          </p:val>
                                        </p:tav>
                                      </p:tavLst>
                                    </p:anim>
                                    <p:anim calcmode="lin" valueType="num">
                                      <p:cBhvr>
                                        <p:cTn id="66" dur="2000" fill="hold"/>
                                        <p:tgtEl>
                                          <p:spTgt spid="1638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828800" y="76200"/>
            <a:ext cx="7315200" cy="1323975"/>
          </a:xfrm>
          <a:prstGeom prst="rect">
            <a:avLst/>
          </a:prstGeom>
          <a:noFill/>
          <a:ln w="9525">
            <a:noFill/>
            <a:miter lim="800000"/>
            <a:headEnd/>
            <a:tailEnd/>
          </a:ln>
        </p:spPr>
        <p:txBody>
          <a:bodyPr anchor="ctr">
            <a:spAutoFit/>
          </a:bodyPr>
          <a:lstStyle/>
          <a:p>
            <a:r>
              <a:rPr lang="ru-RU" sz="2000">
                <a:solidFill>
                  <a:srgbClr val="000000"/>
                </a:solidFill>
                <a:latin typeface="Times New Roman" pitchFamily="18" charset="0"/>
                <a:ea typeface="Calibri" pitchFamily="34" charset="0"/>
                <a:cs typeface="Times New Roman" pitchFamily="18" charset="0"/>
              </a:rPr>
              <a:t>Все мы партнеры </a:t>
            </a:r>
            <a:r>
              <a:rPr lang="en-US" sz="2000">
                <a:solidFill>
                  <a:srgbClr val="000000"/>
                </a:solidFill>
                <a:latin typeface="Times New Roman" pitchFamily="18" charset="0"/>
                <a:ea typeface="Calibri" pitchFamily="34" charset="0"/>
                <a:cs typeface="Times New Roman" pitchFamily="18" charset="0"/>
              </a:rPr>
              <a:t>NSP </a:t>
            </a:r>
            <a:r>
              <a:rPr lang="ru-RU" sz="2000">
                <a:solidFill>
                  <a:srgbClr val="000000"/>
                </a:solidFill>
                <a:latin typeface="Times New Roman" pitchFamily="18" charset="0"/>
                <a:ea typeface="Calibri" pitchFamily="34" charset="0"/>
                <a:cs typeface="Times New Roman" pitchFamily="18" charset="0"/>
              </a:rPr>
              <a:t>инвестируем свое время в бизнес. Но для того, чтобы бизнес развивался быстро и успешно, инвестиции только одного времени мало. Рассмотрим в целом, что мы делаем, чтобы бизнес развивался:</a:t>
            </a:r>
            <a:endParaRPr lang="ru-RU" sz="2000">
              <a:ea typeface="Calibri" pitchFamily="34" charset="0"/>
              <a:cs typeface="Times New Roman" pitchFamily="18" charset="0"/>
            </a:endParaRPr>
          </a:p>
        </p:txBody>
      </p:sp>
      <p:sp>
        <p:nvSpPr>
          <p:cNvPr id="15363" name="Rectangle 2"/>
          <p:cNvSpPr>
            <a:spLocks noChangeArrowheads="1"/>
          </p:cNvSpPr>
          <p:nvPr/>
        </p:nvSpPr>
        <p:spPr bwMode="auto">
          <a:xfrm>
            <a:off x="2057400" y="2286000"/>
            <a:ext cx="6477000" cy="2554288"/>
          </a:xfrm>
          <a:prstGeom prst="rect">
            <a:avLst/>
          </a:prstGeom>
          <a:noFill/>
          <a:ln w="9525">
            <a:noFill/>
            <a:miter lim="800000"/>
            <a:headEnd/>
            <a:tailEnd/>
          </a:ln>
        </p:spPr>
        <p:txBody>
          <a:bodyPr anchor="ctr">
            <a:spAutoFit/>
          </a:bodyPr>
          <a:lstStyle/>
          <a:p>
            <a:pPr marL="457200" indent="-457200">
              <a:buFont typeface="Lucida Sans" pitchFamily="34" charset="0"/>
              <a:buAutoNum type="arabicPeriod"/>
            </a:pPr>
            <a:r>
              <a:rPr lang="ru-RU" sz="2000">
                <a:solidFill>
                  <a:srgbClr val="000000"/>
                </a:solidFill>
                <a:latin typeface="Times New Roman" pitchFamily="18" charset="0"/>
                <a:ea typeface="Calibri" pitchFamily="34" charset="0"/>
                <a:cs typeface="Times New Roman" pitchFamily="18" charset="0"/>
              </a:rPr>
              <a:t>Индивидуальные встречи (минимум информация 2 новым партнерам)</a:t>
            </a:r>
          </a:p>
          <a:p>
            <a:pPr marL="457200" indent="-457200">
              <a:buFont typeface="Lucida Sans" pitchFamily="34" charset="0"/>
              <a:buAutoNum type="arabicPeriod"/>
            </a:pPr>
            <a:r>
              <a:rPr lang="ru-RU" sz="2000">
                <a:solidFill>
                  <a:srgbClr val="000000"/>
                </a:solidFill>
                <a:latin typeface="Times New Roman" pitchFamily="18" charset="0"/>
                <a:ea typeface="Calibri" pitchFamily="34" charset="0"/>
                <a:cs typeface="Times New Roman" pitchFamily="18" charset="0"/>
              </a:rPr>
              <a:t>Домашние кружки (минимум 2 раза в неделю; если партнер настроен для быстрого развития 7 раз и более)</a:t>
            </a:r>
            <a:endParaRPr lang="ru-RU" sz="2000">
              <a:latin typeface="Times New Roman" pitchFamily="18" charset="0"/>
              <a:ea typeface="Calibri" pitchFamily="34" charset="0"/>
              <a:cs typeface="Times New Roman" pitchFamily="18" charset="0"/>
            </a:endParaRPr>
          </a:p>
          <a:p>
            <a:pPr marL="457200" indent="-457200" eaLnBrk="0" hangingPunct="0">
              <a:buFont typeface="Lucida Sans" pitchFamily="34" charset="0"/>
              <a:buAutoNum type="arabicPeriod"/>
            </a:pPr>
            <a:r>
              <a:rPr lang="ru-RU" sz="2000">
                <a:solidFill>
                  <a:srgbClr val="000000"/>
                </a:solidFill>
                <a:latin typeface="Times New Roman" pitchFamily="18" charset="0"/>
                <a:ea typeface="Calibri" pitchFamily="34" charset="0"/>
                <a:cs typeface="Times New Roman" pitchFamily="18" charset="0"/>
              </a:rPr>
              <a:t>Школы и презентации (обычно 2 раза в неделю)</a:t>
            </a:r>
            <a:endParaRPr lang="ru-RU" sz="2000">
              <a:latin typeface="Times New Roman" pitchFamily="18" charset="0"/>
              <a:ea typeface="Calibri" pitchFamily="34" charset="0"/>
              <a:cs typeface="Times New Roman" pitchFamily="18" charset="0"/>
            </a:endParaRPr>
          </a:p>
          <a:p>
            <a:pPr marL="457200" indent="-457200" eaLnBrk="0" hangingPunct="0">
              <a:buFont typeface="Lucida Sans" pitchFamily="34" charset="0"/>
              <a:buAutoNum type="arabicPeriod"/>
            </a:pPr>
            <a:r>
              <a:rPr lang="ru-RU" sz="2000">
                <a:solidFill>
                  <a:srgbClr val="000000"/>
                </a:solidFill>
                <a:latin typeface="Times New Roman" pitchFamily="18" charset="0"/>
                <a:ea typeface="Calibri" pitchFamily="34" charset="0"/>
                <a:cs typeface="Times New Roman" pitchFamily="18" charset="0"/>
              </a:rPr>
              <a:t>Региональные школы и фестивали. (обязательны 2 фестиваля *)</a:t>
            </a:r>
            <a:endParaRPr lang="ru-RU" sz="2000">
              <a:latin typeface="Times New Roman" pitchFamily="18" charset="0"/>
              <a:ea typeface="Calibri" pitchFamily="34" charset="0"/>
              <a:cs typeface="Times New Roman" pitchFamily="18" charset="0"/>
            </a:endParaRPr>
          </a:p>
        </p:txBody>
      </p:sp>
      <p:sp>
        <p:nvSpPr>
          <p:cNvPr id="15364" name="Прямоугольник 3"/>
          <p:cNvSpPr>
            <a:spLocks noChangeArrowheads="1"/>
          </p:cNvSpPr>
          <p:nvPr/>
        </p:nvSpPr>
        <p:spPr bwMode="auto">
          <a:xfrm>
            <a:off x="1752600" y="5105400"/>
            <a:ext cx="6710363" cy="1077913"/>
          </a:xfrm>
          <a:prstGeom prst="rect">
            <a:avLst/>
          </a:prstGeom>
          <a:noFill/>
          <a:ln w="9525">
            <a:noFill/>
            <a:miter lim="800000"/>
            <a:headEnd/>
            <a:tailEnd/>
          </a:ln>
        </p:spPr>
        <p:txBody>
          <a:bodyPr wrap="none">
            <a:spAutoFit/>
          </a:bodyPr>
          <a:lstStyle/>
          <a:p>
            <a:r>
              <a:rPr lang="ru-RU" sz="2000">
                <a:solidFill>
                  <a:srgbClr val="000000"/>
                </a:solidFill>
                <a:latin typeface="Times New Roman" pitchFamily="18" charset="0"/>
                <a:ea typeface="Calibri" pitchFamily="34" charset="0"/>
                <a:cs typeface="Times New Roman" pitchFamily="18" charset="0"/>
              </a:rPr>
              <a:t>* Фестивали: </a:t>
            </a:r>
          </a:p>
          <a:p>
            <a:pPr>
              <a:buFont typeface="Arial" charset="0"/>
              <a:buChar char="•"/>
            </a:pPr>
            <a:r>
              <a:rPr lang="ru-RU" sz="2000">
                <a:solidFill>
                  <a:srgbClr val="000000"/>
                </a:solidFill>
                <a:latin typeface="Times New Roman" pitchFamily="18" charset="0"/>
                <a:ea typeface="Calibri" pitchFamily="34" charset="0"/>
                <a:cs typeface="Times New Roman" pitchFamily="18" charset="0"/>
              </a:rPr>
              <a:t>  День рождения </a:t>
            </a:r>
            <a:r>
              <a:rPr lang="en-US" sz="2000">
                <a:solidFill>
                  <a:srgbClr val="000000"/>
                </a:solidFill>
                <a:latin typeface="Times New Roman" pitchFamily="18" charset="0"/>
                <a:ea typeface="Calibri" pitchFamily="34" charset="0"/>
                <a:cs typeface="Times New Roman" pitchFamily="18" charset="0"/>
              </a:rPr>
              <a:t>NSP </a:t>
            </a:r>
            <a:r>
              <a:rPr lang="ru-RU" sz="2000">
                <a:solidFill>
                  <a:srgbClr val="000000"/>
                </a:solidFill>
                <a:latin typeface="Times New Roman" pitchFamily="18" charset="0"/>
                <a:ea typeface="Calibri" pitchFamily="34" charset="0"/>
                <a:cs typeface="Times New Roman" pitchFamily="18" charset="0"/>
              </a:rPr>
              <a:t>и </a:t>
            </a:r>
          </a:p>
          <a:p>
            <a:pPr>
              <a:buFont typeface="Arial" charset="0"/>
              <a:buChar char="•"/>
            </a:pPr>
            <a:r>
              <a:rPr lang="ru-RU" sz="2000">
                <a:solidFill>
                  <a:srgbClr val="000000"/>
                </a:solidFill>
                <a:latin typeface="Times New Roman" pitchFamily="18" charset="0"/>
                <a:ea typeface="Calibri" pitchFamily="34" charset="0"/>
                <a:cs typeface="Times New Roman" pitchFamily="18" charset="0"/>
              </a:rPr>
              <a:t>  Межрегиональный «Восходящие Звезды» (Киев, Минск)</a:t>
            </a:r>
            <a:r>
              <a:rPr lang="ru-RU" sz="2400">
                <a:solidFill>
                  <a:srgbClr val="000000"/>
                </a:solidFill>
                <a:latin typeface="Times New Roman" pitchFamily="18" charset="0"/>
                <a:ea typeface="Calibri" pitchFamily="34" charset="0"/>
                <a:cs typeface="Times New Roman" pitchFamily="18" charset="0"/>
              </a:rPr>
              <a:t> </a:t>
            </a:r>
            <a:endParaRPr lang="ru-RU" sz="24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828800" y="228600"/>
            <a:ext cx="7010400" cy="1077913"/>
          </a:xfrm>
          <a:prstGeom prst="rect">
            <a:avLst/>
          </a:prstGeom>
          <a:noFill/>
          <a:ln w="9525">
            <a:noFill/>
            <a:miter lim="800000"/>
            <a:headEnd/>
            <a:tailEnd/>
          </a:ln>
        </p:spPr>
        <p:txBody>
          <a:bodyPr anchor="ctr">
            <a:spAutoFit/>
          </a:bodyPr>
          <a:lstStyle/>
          <a:p>
            <a:pPr algn="ctr"/>
            <a:r>
              <a:rPr lang="ru-RU" b="1">
                <a:solidFill>
                  <a:srgbClr val="000000"/>
                </a:solidFill>
                <a:latin typeface="Times New Roman" pitchFamily="18" charset="0"/>
                <a:ea typeface="Calibri" pitchFamily="34" charset="0"/>
                <a:cs typeface="Times New Roman" pitchFamily="18" charset="0"/>
              </a:rPr>
              <a:t>Для лидеров - ЧСД, кто заинтересован в быстром развитии.</a:t>
            </a:r>
            <a:endParaRPr lang="ru-RU" b="1">
              <a:ea typeface="Calibri" pitchFamily="34" charset="0"/>
              <a:cs typeface="Times New Roman" pitchFamily="18" charset="0"/>
            </a:endParaRPr>
          </a:p>
        </p:txBody>
      </p:sp>
      <p:sp>
        <p:nvSpPr>
          <p:cNvPr id="36866" name="Rectangle 2"/>
          <p:cNvSpPr>
            <a:spLocks noChangeArrowheads="1"/>
          </p:cNvSpPr>
          <p:nvPr/>
        </p:nvSpPr>
        <p:spPr bwMode="auto">
          <a:xfrm>
            <a:off x="1676400" y="2819400"/>
            <a:ext cx="7010400" cy="3108325"/>
          </a:xfrm>
          <a:prstGeom prst="rect">
            <a:avLst/>
          </a:prstGeom>
          <a:noFill/>
          <a:ln w="9525">
            <a:noFill/>
            <a:miter lim="800000"/>
            <a:headEnd/>
            <a:tailEnd/>
          </a:ln>
        </p:spPr>
        <p:txBody>
          <a:bodyPr anchor="ctr">
            <a:spAutoFit/>
          </a:bodyPr>
          <a:lstStyle/>
          <a:p>
            <a:pPr marL="457200" indent="-457200">
              <a:defRPr/>
            </a:pPr>
            <a:r>
              <a:rPr lang="ru-RU" sz="2800" b="1" dirty="0">
                <a:solidFill>
                  <a:srgbClr val="000000"/>
                </a:solidFill>
                <a:latin typeface="+mn-lt"/>
                <a:ea typeface="Calibri" pitchFamily="34" charset="0"/>
                <a:cs typeface="Times New Roman" pitchFamily="18" charset="0"/>
              </a:rPr>
              <a:t>Обязательно участие в:</a:t>
            </a:r>
            <a:endParaRPr lang="ru-RU" sz="2800" b="1" dirty="0">
              <a:latin typeface="+mn-lt"/>
              <a:ea typeface="Calibri" pitchFamily="34" charset="0"/>
              <a:cs typeface="Times New Roman" pitchFamily="18" charset="0"/>
            </a:endParaRPr>
          </a:p>
          <a:p>
            <a:pPr marL="457200" indent="-457200">
              <a:buFont typeface="Lucida Sans" pitchFamily="34" charset="0"/>
              <a:buAutoNum type="arabicPeriod"/>
              <a:defRPr/>
            </a:pPr>
            <a:endParaRPr lang="ru-RU" sz="2800" dirty="0">
              <a:solidFill>
                <a:srgbClr val="000000"/>
              </a:solidFill>
              <a:latin typeface="+mn-lt"/>
              <a:ea typeface="Calibri" pitchFamily="34" charset="0"/>
              <a:cs typeface="Times New Roman" pitchFamily="18" charset="0"/>
            </a:endParaRPr>
          </a:p>
          <a:p>
            <a:pPr marL="457200" indent="-457200">
              <a:buFont typeface="Lucida Sans" pitchFamily="34" charset="0"/>
              <a:buAutoNum type="arabicPeriod"/>
              <a:defRPr/>
            </a:pPr>
            <a:r>
              <a:rPr lang="ru-RU" sz="2800" dirty="0">
                <a:solidFill>
                  <a:srgbClr val="000000"/>
                </a:solidFill>
                <a:latin typeface="+mn-lt"/>
                <a:ea typeface="Calibri" pitchFamily="34" charset="0"/>
                <a:cs typeface="Times New Roman" pitchFamily="18" charset="0"/>
              </a:rPr>
              <a:t>День Рождения </a:t>
            </a:r>
            <a:r>
              <a:rPr lang="en-US" sz="2800" dirty="0">
                <a:solidFill>
                  <a:srgbClr val="000000"/>
                </a:solidFill>
                <a:latin typeface="+mn-lt"/>
                <a:ea typeface="Calibri" pitchFamily="34" charset="0"/>
                <a:cs typeface="Times New Roman" pitchFamily="18" charset="0"/>
              </a:rPr>
              <a:t>NSP (</a:t>
            </a:r>
            <a:r>
              <a:rPr lang="ru-RU" sz="2800" dirty="0">
                <a:solidFill>
                  <a:srgbClr val="000000"/>
                </a:solidFill>
                <a:latin typeface="+mn-lt"/>
                <a:ea typeface="Calibri" pitchFamily="34" charset="0"/>
                <a:cs typeface="Times New Roman" pitchFamily="18" charset="0"/>
              </a:rPr>
              <a:t>сентябрь)</a:t>
            </a:r>
            <a:endParaRPr lang="ru-RU" sz="2800" dirty="0">
              <a:latin typeface="+mn-lt"/>
              <a:ea typeface="Calibri" pitchFamily="34" charset="0"/>
              <a:cs typeface="Times New Roman" pitchFamily="18" charset="0"/>
            </a:endParaRPr>
          </a:p>
          <a:p>
            <a:pPr marL="457200" indent="-457200" eaLnBrk="0" hangingPunct="0">
              <a:buFont typeface="Lucida Sans" pitchFamily="34" charset="0"/>
              <a:buAutoNum type="arabicPeriod"/>
              <a:defRPr/>
            </a:pPr>
            <a:r>
              <a:rPr lang="ru-RU" sz="2800" dirty="0">
                <a:solidFill>
                  <a:srgbClr val="000000"/>
                </a:solidFill>
                <a:latin typeface="+mn-lt"/>
                <a:ea typeface="Calibri" pitchFamily="34" charset="0"/>
                <a:cs typeface="Times New Roman" pitchFamily="18" charset="0"/>
              </a:rPr>
              <a:t>Межрегиональный Фестиваль «Восходящие Звезды» (июнь)</a:t>
            </a:r>
            <a:endParaRPr lang="ru-RU" sz="2800" dirty="0">
              <a:latin typeface="+mn-lt"/>
              <a:ea typeface="Calibri" pitchFamily="34" charset="0"/>
              <a:cs typeface="Times New Roman" pitchFamily="18" charset="0"/>
            </a:endParaRPr>
          </a:p>
          <a:p>
            <a:pPr marL="457200" indent="-457200" eaLnBrk="0" hangingPunct="0">
              <a:buFont typeface="Lucida Sans" pitchFamily="34" charset="0"/>
              <a:buAutoNum type="arabicPeriod"/>
              <a:defRPr/>
            </a:pPr>
            <a:r>
              <a:rPr lang="ru-RU" sz="2800" dirty="0">
                <a:solidFill>
                  <a:srgbClr val="000000"/>
                </a:solidFill>
                <a:latin typeface="+mn-lt"/>
                <a:ea typeface="Calibri" pitchFamily="34" charset="0"/>
                <a:cs typeface="Times New Roman" pitchFamily="18" charset="0"/>
              </a:rPr>
              <a:t>Международные Конференции (2-4  раза в год)</a:t>
            </a:r>
            <a:endParaRPr lang="ru-RU" sz="2800" dirty="0">
              <a:latin typeface="+mn-lt"/>
              <a:ea typeface="Calibri" pitchFamily="34" charset="0"/>
              <a:cs typeface="Times New Roman" pitchFamily="18" charset="0"/>
            </a:endParaRPr>
          </a:p>
        </p:txBody>
      </p:sp>
      <p:pic>
        <p:nvPicPr>
          <p:cNvPr id="2050" name="Picture 2" descr="C:\Documents and Settings\hhh\Desktop\0496.jpg"/>
          <p:cNvPicPr>
            <a:picLocks noChangeAspect="1" noChangeArrowheads="1"/>
          </p:cNvPicPr>
          <p:nvPr/>
        </p:nvPicPr>
        <p:blipFill>
          <a:blip r:embed="rId3" cstate="print"/>
          <a:srcRect/>
          <a:stretch>
            <a:fillRect/>
          </a:stretch>
        </p:blipFill>
        <p:spPr bwMode="auto">
          <a:xfrm>
            <a:off x="5791200" y="1524000"/>
            <a:ext cx="3121025" cy="2081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Effect transition="in" filter="fade">
                                      <p:cBhvr>
                                        <p:cTn id="9" dur="2000"/>
                                        <p:tgtEl>
                                          <p:spTgt spid="205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p:cTn id="12" dur="2000" fill="hold"/>
                                        <p:tgtEl>
                                          <p:spTgt spid="36866"/>
                                        </p:tgtEl>
                                        <p:attrNameLst>
                                          <p:attrName>ppt_w</p:attrName>
                                        </p:attrNameLst>
                                      </p:cBhvr>
                                      <p:tavLst>
                                        <p:tav tm="0">
                                          <p:val>
                                            <p:fltVal val="0"/>
                                          </p:val>
                                        </p:tav>
                                        <p:tav tm="100000">
                                          <p:val>
                                            <p:strVal val="#ppt_w"/>
                                          </p:val>
                                        </p:tav>
                                      </p:tavLst>
                                    </p:anim>
                                    <p:anim calcmode="lin" valueType="num">
                                      <p:cBhvr>
                                        <p:cTn id="13" dur="2000" fill="hold"/>
                                        <p:tgtEl>
                                          <p:spTgt spid="36866"/>
                                        </p:tgtEl>
                                        <p:attrNameLst>
                                          <p:attrName>ppt_h</p:attrName>
                                        </p:attrNameLst>
                                      </p:cBhvr>
                                      <p:tavLst>
                                        <p:tav tm="0">
                                          <p:val>
                                            <p:fltVal val="0"/>
                                          </p:val>
                                        </p:tav>
                                        <p:tav tm="100000">
                                          <p:val>
                                            <p:strVal val="#ppt_h"/>
                                          </p:val>
                                        </p:tav>
                                      </p:tavLst>
                                    </p:anim>
                                    <p:animEffect transition="in" filter="fade">
                                      <p:cBhvr>
                                        <p:cTn id="14"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hhh\Desktop\cat1.jpg"/>
          <p:cNvPicPr>
            <a:picLocks noChangeAspect="1" noChangeArrowheads="1"/>
          </p:cNvPicPr>
          <p:nvPr/>
        </p:nvPicPr>
        <p:blipFill>
          <a:blip r:embed="rId3" cstate="print"/>
          <a:srcRect/>
          <a:stretch>
            <a:fillRect/>
          </a:stretch>
        </p:blipFill>
        <p:spPr bwMode="auto">
          <a:xfrm>
            <a:off x="2133600" y="3276600"/>
            <a:ext cx="2895600" cy="2895600"/>
          </a:xfrm>
          <a:prstGeom prst="rect">
            <a:avLst/>
          </a:prstGeom>
          <a:noFill/>
          <a:ln w="9525">
            <a:noFill/>
            <a:miter lim="800000"/>
            <a:headEnd/>
            <a:tailEnd/>
          </a:ln>
        </p:spPr>
      </p:pic>
      <p:pic>
        <p:nvPicPr>
          <p:cNvPr id="3079" name="Picture 7" descr="C:\Documents and Settings\hhh\Desktop\funny-pictures-cat-eats-pain-for-breakfast.jpg"/>
          <p:cNvPicPr>
            <a:picLocks noChangeAspect="1" noChangeArrowheads="1"/>
          </p:cNvPicPr>
          <p:nvPr/>
        </p:nvPicPr>
        <p:blipFill>
          <a:blip r:embed="rId4" cstate="print"/>
          <a:srcRect/>
          <a:stretch>
            <a:fillRect/>
          </a:stretch>
        </p:blipFill>
        <p:spPr bwMode="auto">
          <a:xfrm>
            <a:off x="2133600" y="4038600"/>
            <a:ext cx="3200400" cy="2135188"/>
          </a:xfrm>
          <a:prstGeom prst="rect">
            <a:avLst/>
          </a:prstGeom>
          <a:noFill/>
          <a:ln w="9525">
            <a:noFill/>
            <a:miter lim="800000"/>
            <a:headEnd/>
            <a:tailEnd/>
          </a:ln>
        </p:spPr>
      </p:pic>
      <p:pic>
        <p:nvPicPr>
          <p:cNvPr id="17412" name="Picture 4" descr="C:\Documents and Settings\hhh\Desktop\fat-cat.jpg"/>
          <p:cNvPicPr>
            <a:picLocks noChangeAspect="1" noChangeArrowheads="1"/>
          </p:cNvPicPr>
          <p:nvPr/>
        </p:nvPicPr>
        <p:blipFill>
          <a:blip r:embed="rId5" cstate="print"/>
          <a:srcRect/>
          <a:stretch>
            <a:fillRect/>
          </a:stretch>
        </p:blipFill>
        <p:spPr bwMode="auto">
          <a:xfrm>
            <a:off x="5410200" y="4038600"/>
            <a:ext cx="2659063" cy="2081213"/>
          </a:xfrm>
          <a:prstGeom prst="rect">
            <a:avLst/>
          </a:prstGeom>
          <a:noFill/>
          <a:ln w="9525">
            <a:noFill/>
            <a:miter lim="800000"/>
            <a:headEnd/>
            <a:tailEnd/>
          </a:ln>
        </p:spPr>
      </p:pic>
      <p:sp>
        <p:nvSpPr>
          <p:cNvPr id="17413" name="Rectangle 1"/>
          <p:cNvSpPr>
            <a:spLocks noChangeArrowheads="1"/>
          </p:cNvSpPr>
          <p:nvPr/>
        </p:nvSpPr>
        <p:spPr bwMode="auto">
          <a:xfrm>
            <a:off x="2362200" y="0"/>
            <a:ext cx="6629400" cy="1754188"/>
          </a:xfrm>
          <a:prstGeom prst="rect">
            <a:avLst/>
          </a:prstGeom>
          <a:noFill/>
          <a:ln w="9525">
            <a:noFill/>
            <a:miter lim="800000"/>
            <a:headEnd/>
            <a:tailEnd/>
          </a:ln>
        </p:spPr>
        <p:txBody>
          <a:bodyPr anchor="ctr">
            <a:spAutoFit/>
          </a:bodyPr>
          <a:lstStyle/>
          <a:p>
            <a:r>
              <a:rPr lang="ru-RU" sz="2400" b="1">
                <a:solidFill>
                  <a:schemeClr val="bg1"/>
                </a:solidFill>
                <a:latin typeface="Times New Roman" pitchFamily="18" charset="0"/>
                <a:ea typeface="Calibri" pitchFamily="34" charset="0"/>
                <a:cs typeface="Times New Roman" pitchFamily="18" charset="0"/>
              </a:rPr>
              <a:t>Что делает партнер в рангах: Ассистент – Консультант – Менеджер? </a:t>
            </a:r>
            <a:endParaRPr lang="ru-RU" sz="2000">
              <a:solidFill>
                <a:schemeClr val="bg1"/>
              </a:solidFill>
              <a:latin typeface="Times New Roman" pitchFamily="18" charset="0"/>
              <a:ea typeface="Calibri" pitchFamily="34" charset="0"/>
              <a:cs typeface="Times New Roman" pitchFamily="18" charset="0"/>
            </a:endParaRPr>
          </a:p>
          <a:p>
            <a:r>
              <a:rPr lang="ru-RU" sz="2000">
                <a:solidFill>
                  <a:schemeClr val="bg1"/>
                </a:solidFill>
                <a:latin typeface="Times New Roman" pitchFamily="18" charset="0"/>
                <a:ea typeface="Calibri" pitchFamily="34" charset="0"/>
                <a:cs typeface="Times New Roman" pitchFamily="18" charset="0"/>
              </a:rPr>
              <a:t>Пользуются продукцией и рассказывают о продукции и бизнес возможностях.</a:t>
            </a:r>
          </a:p>
          <a:p>
            <a:r>
              <a:rPr lang="ru-RU" sz="2000">
                <a:solidFill>
                  <a:schemeClr val="bg1"/>
                </a:solidFill>
                <a:latin typeface="Times New Roman" pitchFamily="18" charset="0"/>
                <a:ea typeface="Calibri" pitchFamily="34" charset="0"/>
                <a:cs typeface="Times New Roman" pitchFamily="18" charset="0"/>
              </a:rPr>
              <a:t> </a:t>
            </a:r>
            <a:r>
              <a:rPr lang="ru-RU" sz="2000" i="1">
                <a:solidFill>
                  <a:schemeClr val="bg1"/>
                </a:solidFill>
                <a:latin typeface="Times New Roman" pitchFamily="18" charset="0"/>
                <a:ea typeface="Calibri" pitchFamily="34" charset="0"/>
                <a:cs typeface="Times New Roman" pitchFamily="18" charset="0"/>
              </a:rPr>
              <a:t>(Инвестиция времени)</a:t>
            </a:r>
            <a:endParaRPr lang="ru-RU" sz="2000">
              <a:solidFill>
                <a:schemeClr val="bg1"/>
              </a:solidFill>
              <a:latin typeface="Times New Roman" pitchFamily="18" charset="0"/>
              <a:ea typeface="Calibri" pitchFamily="34" charset="0"/>
              <a:cs typeface="Times New Roman" pitchFamily="18" charset="0"/>
            </a:endParaRPr>
          </a:p>
        </p:txBody>
      </p:sp>
      <p:sp>
        <p:nvSpPr>
          <p:cNvPr id="37890" name="Rectangle 2"/>
          <p:cNvSpPr>
            <a:spLocks noChangeArrowheads="1"/>
          </p:cNvSpPr>
          <p:nvPr/>
        </p:nvSpPr>
        <p:spPr bwMode="auto">
          <a:xfrm>
            <a:off x="1828800" y="1752600"/>
            <a:ext cx="6934200" cy="2246313"/>
          </a:xfrm>
          <a:prstGeom prst="rect">
            <a:avLst/>
          </a:prstGeom>
          <a:noFill/>
          <a:ln w="9525">
            <a:noFill/>
            <a:miter lim="800000"/>
            <a:headEnd/>
            <a:tailEnd/>
          </a:ln>
        </p:spPr>
        <p:txBody>
          <a:bodyPr anchor="ctr">
            <a:spAutoFit/>
          </a:bodyPr>
          <a:lstStyle/>
          <a:p>
            <a:pPr marL="457200" indent="-457200"/>
            <a:r>
              <a:rPr lang="ru-RU" sz="2000" b="1">
                <a:solidFill>
                  <a:schemeClr val="bg1"/>
                </a:solidFill>
                <a:latin typeface="Times New Roman" pitchFamily="18" charset="0"/>
                <a:ea typeface="Calibri" pitchFamily="34" charset="0"/>
                <a:cs typeface="Times New Roman" pitchFamily="18" charset="0"/>
              </a:rPr>
              <a:t>С ранга Лидер добавляется   </a:t>
            </a:r>
            <a:r>
              <a:rPr lang="ru-RU" sz="2000" b="1" i="1">
                <a:solidFill>
                  <a:schemeClr val="bg1"/>
                </a:solidFill>
                <a:latin typeface="Times New Roman" pitchFamily="18" charset="0"/>
                <a:ea typeface="Calibri" pitchFamily="34" charset="0"/>
                <a:cs typeface="Times New Roman" pitchFamily="18" charset="0"/>
              </a:rPr>
              <a:t>(Финансовая составляющая)</a:t>
            </a:r>
            <a:endParaRPr lang="ru-RU" sz="2000" b="1">
              <a:solidFill>
                <a:schemeClr val="bg1"/>
              </a:solidFill>
              <a:ea typeface="Calibri" pitchFamily="34" charset="0"/>
              <a:cs typeface="Times New Roman" pitchFamily="18" charset="0"/>
            </a:endParaRPr>
          </a:p>
          <a:p>
            <a:pPr marL="457200" indent="-457200" eaLnBrk="0" hangingPunct="0">
              <a:buFont typeface="Lucida Sans" pitchFamily="34" charset="0"/>
              <a:buAutoNum type="arabicPeriod"/>
            </a:pPr>
            <a:r>
              <a:rPr lang="ru-RU" sz="2000">
                <a:solidFill>
                  <a:schemeClr val="bg1"/>
                </a:solidFill>
                <a:latin typeface="Times New Roman" pitchFamily="18" charset="0"/>
                <a:ea typeface="Calibri" pitchFamily="34" charset="0"/>
                <a:cs typeface="Times New Roman" pitchFamily="18" charset="0"/>
              </a:rPr>
              <a:t>Финансовое участие в аренде залов для презентаций и школ.</a:t>
            </a:r>
            <a:endParaRPr lang="ru-RU" sz="2000">
              <a:solidFill>
                <a:schemeClr val="bg1"/>
              </a:solidFill>
            </a:endParaRPr>
          </a:p>
          <a:p>
            <a:pPr marL="457200" indent="-457200" eaLnBrk="0" hangingPunct="0">
              <a:buFont typeface="Lucida Sans" pitchFamily="34" charset="0"/>
              <a:buAutoNum type="arabicPeriod"/>
            </a:pPr>
            <a:r>
              <a:rPr lang="ru-RU" sz="2000">
                <a:solidFill>
                  <a:schemeClr val="bg1"/>
                </a:solidFill>
                <a:latin typeface="Times New Roman" pitchFamily="18" charset="0"/>
              </a:rPr>
              <a:t>Индивидуальные промоушены  для партнеров.</a:t>
            </a:r>
            <a:endParaRPr lang="ru-RU" sz="2000">
              <a:solidFill>
                <a:schemeClr val="bg1"/>
              </a:solidFill>
            </a:endParaRPr>
          </a:p>
          <a:p>
            <a:pPr marL="457200" indent="-457200" eaLnBrk="0" hangingPunct="0">
              <a:buFont typeface="Lucida Sans" pitchFamily="34" charset="0"/>
              <a:buAutoNum type="arabicPeriod"/>
            </a:pPr>
            <a:r>
              <a:rPr lang="ru-RU" sz="2000">
                <a:solidFill>
                  <a:schemeClr val="bg1"/>
                </a:solidFill>
                <a:latin typeface="Times New Roman" pitchFamily="18" charset="0"/>
              </a:rPr>
              <a:t>Наличие свободной продукции дома минимум на 500 </a:t>
            </a:r>
            <a:r>
              <a:rPr lang="en-US" sz="2000">
                <a:solidFill>
                  <a:schemeClr val="bg1"/>
                </a:solidFill>
                <a:latin typeface="Times New Roman" pitchFamily="18" charset="0"/>
              </a:rPr>
              <a:t>PV</a:t>
            </a:r>
            <a:r>
              <a:rPr lang="ru-RU" sz="2000">
                <a:solidFill>
                  <a:schemeClr val="bg1"/>
                </a:solidFill>
                <a:latin typeface="Times New Roman" pitchFamily="18" charset="0"/>
              </a:rPr>
              <a:t>.</a:t>
            </a:r>
            <a:endParaRPr lang="ru-RU" sz="2000">
              <a:solidFill>
                <a:schemeClr val="bg1"/>
              </a:solidFill>
            </a:endParaRPr>
          </a:p>
          <a:p>
            <a:pPr marL="457200" indent="-457200" eaLnBrk="0" hangingPunct="0">
              <a:buFont typeface="Lucida Sans" pitchFamily="34" charset="0"/>
              <a:buAutoNum type="arabicPeriod"/>
            </a:pPr>
            <a:r>
              <a:rPr lang="ru-RU" sz="2000">
                <a:solidFill>
                  <a:schemeClr val="bg1"/>
                </a:solidFill>
                <a:latin typeface="Times New Roman" pitchFamily="18" charset="0"/>
              </a:rPr>
              <a:t>Продвижение различной информации в том числе и о промоушенах от </a:t>
            </a:r>
            <a:r>
              <a:rPr lang="en-US" sz="2000">
                <a:solidFill>
                  <a:schemeClr val="bg1"/>
                </a:solidFill>
                <a:latin typeface="Times New Roman" pitchFamily="18" charset="0"/>
              </a:rPr>
              <a:t>upline </a:t>
            </a:r>
            <a:r>
              <a:rPr lang="ru-RU" sz="2000">
                <a:solidFill>
                  <a:schemeClr val="bg1"/>
                </a:solidFill>
                <a:latin typeface="Times New Roman" pitchFamily="18" charset="0"/>
              </a:rPr>
              <a:t>и </a:t>
            </a:r>
            <a:r>
              <a:rPr lang="en-US" sz="2000">
                <a:solidFill>
                  <a:schemeClr val="bg1"/>
                </a:solidFill>
                <a:latin typeface="Times New Roman" pitchFamily="18" charset="0"/>
              </a:rPr>
              <a:t>NSP</a:t>
            </a: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078"/>
                                        </p:tgtEl>
                                      </p:cBhvr>
                                    </p:animEffect>
                                    <p:set>
                                      <p:cBhvr>
                                        <p:cTn id="7" dur="1" fill="hold">
                                          <p:stCondLst>
                                            <p:cond delay="499"/>
                                          </p:stCondLst>
                                        </p:cTn>
                                        <p:tgtEl>
                                          <p:spTgt spid="30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fade">
                                      <p:cBhvr>
                                        <p:cTn id="12" dur="2000"/>
                                        <p:tgtEl>
                                          <p:spTgt spid="307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animEffect transition="in" filter="fade">
                                      <p:cBhvr>
                                        <p:cTn id="19"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C:\Documents and Settings\hhh\Desktop\greenworld_image.jpg"/>
          <p:cNvPicPr>
            <a:picLocks noChangeAspect="1" noChangeArrowheads="1"/>
          </p:cNvPicPr>
          <p:nvPr/>
        </p:nvPicPr>
        <p:blipFill>
          <a:blip r:embed="rId3" cstate="print"/>
          <a:srcRect/>
          <a:stretch>
            <a:fillRect/>
          </a:stretch>
        </p:blipFill>
        <p:spPr bwMode="auto">
          <a:xfrm>
            <a:off x="5334000" y="2971800"/>
            <a:ext cx="3795713" cy="2438400"/>
          </a:xfrm>
          <a:prstGeom prst="rect">
            <a:avLst/>
          </a:prstGeom>
          <a:noFill/>
          <a:ln w="9525">
            <a:noFill/>
            <a:miter lim="800000"/>
            <a:headEnd/>
            <a:tailEnd/>
          </a:ln>
        </p:spPr>
      </p:pic>
      <p:pic>
        <p:nvPicPr>
          <p:cNvPr id="18435" name="Picture 5" descr="C:\Documents and Settings\hhh\Desktop\DNF207.JPG"/>
          <p:cNvPicPr>
            <a:picLocks noChangeAspect="1" noChangeArrowheads="1"/>
          </p:cNvPicPr>
          <p:nvPr/>
        </p:nvPicPr>
        <p:blipFill>
          <a:blip r:embed="rId4" cstate="print"/>
          <a:srcRect/>
          <a:stretch>
            <a:fillRect/>
          </a:stretch>
        </p:blipFill>
        <p:spPr bwMode="auto">
          <a:xfrm>
            <a:off x="5334000" y="381000"/>
            <a:ext cx="3810000" cy="2667000"/>
          </a:xfrm>
          <a:prstGeom prst="rect">
            <a:avLst/>
          </a:prstGeom>
          <a:noFill/>
          <a:ln w="9525">
            <a:noFill/>
            <a:miter lim="800000"/>
            <a:headEnd/>
            <a:tailEnd/>
          </a:ln>
        </p:spPr>
      </p:pic>
      <p:pic>
        <p:nvPicPr>
          <p:cNvPr id="18436" name="Picture 6" descr="C:\Documents and Settings\hhh\Desktop\poliv-300x300.jpg"/>
          <p:cNvPicPr>
            <a:picLocks noChangeAspect="1" noChangeArrowheads="1"/>
          </p:cNvPicPr>
          <p:nvPr/>
        </p:nvPicPr>
        <p:blipFill>
          <a:blip r:embed="rId5" cstate="print"/>
          <a:srcRect/>
          <a:stretch>
            <a:fillRect/>
          </a:stretch>
        </p:blipFill>
        <p:spPr bwMode="auto">
          <a:xfrm>
            <a:off x="1981200" y="381000"/>
            <a:ext cx="3352800" cy="2590800"/>
          </a:xfrm>
          <a:prstGeom prst="rect">
            <a:avLst/>
          </a:prstGeom>
          <a:noFill/>
          <a:ln w="9525">
            <a:noFill/>
            <a:miter lim="800000"/>
            <a:headEnd/>
            <a:tailEnd/>
          </a:ln>
        </p:spPr>
      </p:pic>
      <p:pic>
        <p:nvPicPr>
          <p:cNvPr id="18437" name="Picture 2" descr="C:\Documents and Settings\hhh\Desktop\03857671.jpg"/>
          <p:cNvPicPr>
            <a:picLocks noChangeAspect="1" noChangeArrowheads="1"/>
          </p:cNvPicPr>
          <p:nvPr/>
        </p:nvPicPr>
        <p:blipFill>
          <a:blip r:embed="rId6" cstate="print"/>
          <a:srcRect/>
          <a:stretch>
            <a:fillRect/>
          </a:stretch>
        </p:blipFill>
        <p:spPr bwMode="auto">
          <a:xfrm>
            <a:off x="1981200" y="2971800"/>
            <a:ext cx="3376613" cy="2419350"/>
          </a:xfrm>
          <a:prstGeom prst="rect">
            <a:avLst/>
          </a:prstGeom>
          <a:noFill/>
          <a:ln w="9525">
            <a:noFill/>
            <a:miter lim="800000"/>
            <a:headEnd/>
            <a:tailEnd/>
          </a:ln>
        </p:spPr>
      </p:pic>
      <p:sp>
        <p:nvSpPr>
          <p:cNvPr id="18438" name="Прямоугольник 5"/>
          <p:cNvSpPr>
            <a:spLocks noChangeArrowheads="1"/>
          </p:cNvSpPr>
          <p:nvPr/>
        </p:nvSpPr>
        <p:spPr bwMode="auto">
          <a:xfrm>
            <a:off x="3048000" y="1143000"/>
            <a:ext cx="530225" cy="1570038"/>
          </a:xfrm>
          <a:prstGeom prst="rect">
            <a:avLst/>
          </a:prstGeom>
          <a:noFill/>
          <a:ln w="9525">
            <a:noFill/>
            <a:miter lim="800000"/>
            <a:headEnd/>
            <a:tailEnd/>
          </a:ln>
        </p:spPr>
        <p:txBody>
          <a:bodyPr>
            <a:spAutoFit/>
          </a:bodyPr>
          <a:lstStyle/>
          <a:p>
            <a:r>
              <a:rPr lang="ru-RU" sz="9600" b="1">
                <a:solidFill>
                  <a:srgbClr val="FF0000"/>
                </a:solidFill>
                <a:latin typeface="Times New Roman" pitchFamily="18" charset="0"/>
                <a:ea typeface="Calibri" pitchFamily="34" charset="0"/>
                <a:cs typeface="Times New Roman" pitchFamily="18" charset="0"/>
              </a:rPr>
              <a:t>1</a:t>
            </a:r>
            <a:endParaRPr lang="ru-RU" sz="9600" b="1">
              <a:solidFill>
                <a:srgbClr val="FF0000"/>
              </a:solidFill>
              <a:ea typeface="Calibri" pitchFamily="34" charset="0"/>
              <a:cs typeface="Times New Roman" pitchFamily="18" charset="0"/>
            </a:endParaRPr>
          </a:p>
        </p:txBody>
      </p:sp>
      <p:sp>
        <p:nvSpPr>
          <p:cNvPr id="18439" name="Прямоугольник 6"/>
          <p:cNvSpPr>
            <a:spLocks noChangeArrowheads="1"/>
          </p:cNvSpPr>
          <p:nvPr/>
        </p:nvSpPr>
        <p:spPr bwMode="auto">
          <a:xfrm>
            <a:off x="6934200" y="1219200"/>
            <a:ext cx="838200" cy="1570038"/>
          </a:xfrm>
          <a:prstGeom prst="rect">
            <a:avLst/>
          </a:prstGeom>
          <a:noFill/>
          <a:ln w="9525">
            <a:noFill/>
            <a:miter lim="800000"/>
            <a:headEnd/>
            <a:tailEnd/>
          </a:ln>
        </p:spPr>
        <p:txBody>
          <a:bodyPr>
            <a:spAutoFit/>
          </a:bodyPr>
          <a:lstStyle/>
          <a:p>
            <a:r>
              <a:rPr lang="ru-RU" sz="9600" b="1">
                <a:solidFill>
                  <a:srgbClr val="FF0000"/>
                </a:solidFill>
                <a:latin typeface="Times New Roman" pitchFamily="18" charset="0"/>
                <a:ea typeface="Calibri" pitchFamily="34" charset="0"/>
                <a:cs typeface="Times New Roman" pitchFamily="18" charset="0"/>
              </a:rPr>
              <a:t>2</a:t>
            </a:r>
            <a:endParaRPr lang="ru-RU" sz="9600" b="1">
              <a:solidFill>
                <a:srgbClr val="FF0000"/>
              </a:solidFill>
              <a:ea typeface="Calibri" pitchFamily="34" charset="0"/>
              <a:cs typeface="Times New Roman" pitchFamily="18" charset="0"/>
            </a:endParaRPr>
          </a:p>
        </p:txBody>
      </p:sp>
      <p:sp>
        <p:nvSpPr>
          <p:cNvPr id="18440" name="Прямоугольник 7"/>
          <p:cNvSpPr>
            <a:spLocks noChangeArrowheads="1"/>
          </p:cNvSpPr>
          <p:nvPr/>
        </p:nvSpPr>
        <p:spPr bwMode="auto">
          <a:xfrm>
            <a:off x="6781800" y="3124200"/>
            <a:ext cx="838200" cy="1938338"/>
          </a:xfrm>
          <a:prstGeom prst="rect">
            <a:avLst/>
          </a:prstGeom>
          <a:noFill/>
          <a:ln w="9525">
            <a:noFill/>
            <a:miter lim="800000"/>
            <a:headEnd/>
            <a:tailEnd/>
          </a:ln>
        </p:spPr>
        <p:txBody>
          <a:bodyPr>
            <a:spAutoFit/>
          </a:bodyPr>
          <a:lstStyle/>
          <a:p>
            <a:r>
              <a:rPr lang="ru-RU" sz="12000" b="1"/>
              <a:t>4</a:t>
            </a:r>
          </a:p>
        </p:txBody>
      </p:sp>
      <p:sp>
        <p:nvSpPr>
          <p:cNvPr id="18441" name="Прямоугольник 8"/>
          <p:cNvSpPr>
            <a:spLocks noChangeArrowheads="1"/>
          </p:cNvSpPr>
          <p:nvPr/>
        </p:nvSpPr>
        <p:spPr bwMode="auto">
          <a:xfrm>
            <a:off x="2895600" y="3048000"/>
            <a:ext cx="838200" cy="1570038"/>
          </a:xfrm>
          <a:prstGeom prst="rect">
            <a:avLst/>
          </a:prstGeom>
          <a:noFill/>
          <a:ln w="9525">
            <a:noFill/>
            <a:miter lim="800000"/>
            <a:headEnd/>
            <a:tailEnd/>
          </a:ln>
        </p:spPr>
        <p:txBody>
          <a:bodyPr>
            <a:spAutoFit/>
          </a:bodyPr>
          <a:lstStyle/>
          <a:p>
            <a:r>
              <a:rPr lang="ru-RU" sz="9600" b="1">
                <a:solidFill>
                  <a:srgbClr val="FF0000"/>
                </a:solidFill>
              </a:rPr>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981200" y="304800"/>
            <a:ext cx="6705600" cy="1016000"/>
          </a:xfrm>
          <a:prstGeom prst="rect">
            <a:avLst/>
          </a:prstGeom>
          <a:noFill/>
          <a:ln w="9525">
            <a:noFill/>
            <a:miter lim="800000"/>
            <a:headEnd/>
            <a:tailEnd/>
          </a:ln>
        </p:spPr>
        <p:txBody>
          <a:bodyPr anchor="ctr">
            <a:spAutoFit/>
          </a:bodyPr>
          <a:lstStyle/>
          <a:p>
            <a:r>
              <a:rPr lang="ru-RU" sz="2000">
                <a:solidFill>
                  <a:schemeClr val="bg1"/>
                </a:solidFill>
                <a:latin typeface="Times New Roman" pitchFamily="18" charset="0"/>
                <a:ea typeface="Calibri" pitchFamily="34" charset="0"/>
                <a:cs typeface="Times New Roman" pitchFamily="18" charset="0"/>
              </a:rPr>
              <a:t>Если нет, хотя бы одной составляющей, скорость развития бизнеса резко уменьшается, иногда бизнес прекращает рост, а иногда и гибнет.</a:t>
            </a:r>
            <a:endParaRPr lang="ru-RU" sz="2000">
              <a:solidFill>
                <a:schemeClr val="bg1"/>
              </a:solidFill>
              <a:ea typeface="Calibri" pitchFamily="34" charset="0"/>
              <a:cs typeface="Times New Roman" pitchFamily="18" charset="0"/>
            </a:endParaRPr>
          </a:p>
        </p:txBody>
      </p:sp>
      <p:sp>
        <p:nvSpPr>
          <p:cNvPr id="19459" name="Rectangle 2"/>
          <p:cNvSpPr>
            <a:spLocks noChangeArrowheads="1"/>
          </p:cNvSpPr>
          <p:nvPr/>
        </p:nvSpPr>
        <p:spPr bwMode="auto">
          <a:xfrm>
            <a:off x="1981200" y="1447800"/>
            <a:ext cx="6934200" cy="1016000"/>
          </a:xfrm>
          <a:prstGeom prst="rect">
            <a:avLst/>
          </a:prstGeom>
          <a:noFill/>
          <a:ln w="9525">
            <a:noFill/>
            <a:miter lim="800000"/>
            <a:headEnd/>
            <a:tailEnd/>
          </a:ln>
        </p:spPr>
        <p:txBody>
          <a:bodyPr anchor="ctr">
            <a:spAutoFit/>
          </a:bodyPr>
          <a:lstStyle/>
          <a:p>
            <a:r>
              <a:rPr lang="ru-RU" sz="2000">
                <a:solidFill>
                  <a:schemeClr val="bg1"/>
                </a:solidFill>
                <a:latin typeface="Times New Roman" pitchFamily="18" charset="0"/>
                <a:ea typeface="Calibri" pitchFamily="34" charset="0"/>
                <a:cs typeface="Times New Roman" pitchFamily="18" charset="0"/>
              </a:rPr>
              <a:t>Если нет двух составляющих, то вероятность гибели бизнеса увеличивается, если нет </a:t>
            </a:r>
            <a:r>
              <a:rPr lang="en-US" sz="2000">
                <a:solidFill>
                  <a:schemeClr val="bg1"/>
                </a:solidFill>
                <a:latin typeface="Times New Roman" pitchFamily="18" charset="0"/>
                <a:ea typeface="Calibri" pitchFamily="34" charset="0"/>
                <a:cs typeface="Times New Roman" pitchFamily="18" charset="0"/>
              </a:rPr>
              <a:t>3</a:t>
            </a:r>
            <a:r>
              <a:rPr lang="ru-RU" sz="2000">
                <a:solidFill>
                  <a:schemeClr val="bg1"/>
                </a:solidFill>
                <a:latin typeface="Times New Roman" pitchFamily="18" charset="0"/>
                <a:ea typeface="Calibri" pitchFamily="34" charset="0"/>
                <a:cs typeface="Times New Roman" pitchFamily="18" charset="0"/>
              </a:rPr>
              <a:t> составляющих, то бизнес достаточно быстро погибнет.</a:t>
            </a:r>
            <a:endParaRPr lang="ru-RU" sz="2000">
              <a:solidFill>
                <a:schemeClr val="bg1"/>
              </a:solidFill>
              <a:ea typeface="Calibri" pitchFamily="34" charset="0"/>
              <a:cs typeface="Times New Roman" pitchFamily="18" charset="0"/>
            </a:endParaRPr>
          </a:p>
        </p:txBody>
      </p:sp>
      <p:pic>
        <p:nvPicPr>
          <p:cNvPr id="19460" name="Picture 2" descr="C:\Documents and Settings\hhh\Desktop\03.jpg"/>
          <p:cNvPicPr>
            <a:picLocks noChangeAspect="1" noChangeArrowheads="1"/>
          </p:cNvPicPr>
          <p:nvPr/>
        </p:nvPicPr>
        <p:blipFill>
          <a:blip r:embed="rId3" cstate="print"/>
          <a:srcRect/>
          <a:stretch>
            <a:fillRect/>
          </a:stretch>
        </p:blipFill>
        <p:spPr bwMode="auto">
          <a:xfrm>
            <a:off x="2743200" y="2667000"/>
            <a:ext cx="2336800" cy="1752600"/>
          </a:xfrm>
          <a:prstGeom prst="rect">
            <a:avLst/>
          </a:prstGeom>
          <a:noFill/>
          <a:ln w="9525">
            <a:noFill/>
            <a:miter lim="800000"/>
            <a:headEnd/>
            <a:tailEnd/>
          </a:ln>
        </p:spPr>
      </p:pic>
      <p:pic>
        <p:nvPicPr>
          <p:cNvPr id="1027" name="Picture 3" descr="C:\Documents and Settings\hhh\Desktop\kapu.jpg"/>
          <p:cNvPicPr>
            <a:picLocks noChangeAspect="1" noChangeArrowheads="1"/>
          </p:cNvPicPr>
          <p:nvPr/>
        </p:nvPicPr>
        <p:blipFill>
          <a:blip r:embed="rId4" cstate="print"/>
          <a:srcRect/>
          <a:stretch>
            <a:fillRect/>
          </a:stretch>
        </p:blipFill>
        <p:spPr bwMode="auto">
          <a:xfrm>
            <a:off x="2743200" y="4495800"/>
            <a:ext cx="2325688" cy="1752600"/>
          </a:xfrm>
          <a:prstGeom prst="rect">
            <a:avLst/>
          </a:prstGeom>
          <a:noFill/>
          <a:ln w="9525">
            <a:noFill/>
            <a:miter lim="800000"/>
            <a:headEnd/>
            <a:tailEnd/>
          </a:ln>
        </p:spPr>
      </p:pic>
      <p:pic>
        <p:nvPicPr>
          <p:cNvPr id="1028" name="Picture 4" descr="C:\Documents and Settings\hhh\Desktop\plant_damaged_by_cabbage_root_fly.jpg"/>
          <p:cNvPicPr>
            <a:picLocks noChangeAspect="1" noChangeArrowheads="1"/>
          </p:cNvPicPr>
          <p:nvPr/>
        </p:nvPicPr>
        <p:blipFill>
          <a:blip r:embed="rId5" cstate="print"/>
          <a:srcRect/>
          <a:stretch>
            <a:fillRect/>
          </a:stretch>
        </p:blipFill>
        <p:spPr bwMode="auto">
          <a:xfrm>
            <a:off x="5181600" y="4495800"/>
            <a:ext cx="2362200" cy="1714500"/>
          </a:xfrm>
          <a:prstGeom prst="rect">
            <a:avLst/>
          </a:prstGeom>
          <a:noFill/>
          <a:ln w="9525">
            <a:noFill/>
            <a:miter lim="800000"/>
            <a:headEnd/>
            <a:tailEnd/>
          </a:ln>
        </p:spPr>
      </p:pic>
      <p:pic>
        <p:nvPicPr>
          <p:cNvPr id="1029" name="Picture 5" descr="C:\Documents and Settings\hhh\Desktop\cabbage_looper_damage1_000.jpg"/>
          <p:cNvPicPr>
            <a:picLocks noChangeAspect="1" noChangeArrowheads="1"/>
          </p:cNvPicPr>
          <p:nvPr/>
        </p:nvPicPr>
        <p:blipFill>
          <a:blip r:embed="rId6" cstate="print"/>
          <a:srcRect/>
          <a:stretch>
            <a:fillRect/>
          </a:stretch>
        </p:blipFill>
        <p:spPr bwMode="auto">
          <a:xfrm>
            <a:off x="5181600" y="2667000"/>
            <a:ext cx="2362200" cy="1776413"/>
          </a:xfrm>
          <a:prstGeom prst="rect">
            <a:avLst/>
          </a:prstGeom>
          <a:noFill/>
          <a:ln w="9525">
            <a:noFill/>
            <a:miter lim="800000"/>
            <a:headEnd/>
            <a:tailEnd/>
          </a:ln>
        </p:spPr>
      </p:pic>
      <p:sp>
        <p:nvSpPr>
          <p:cNvPr id="9" name="Прямоугольник 8"/>
          <p:cNvSpPr>
            <a:spLocks noChangeArrowheads="1"/>
          </p:cNvSpPr>
          <p:nvPr/>
        </p:nvSpPr>
        <p:spPr bwMode="auto">
          <a:xfrm>
            <a:off x="7464425" y="3200400"/>
            <a:ext cx="1679575" cy="646113"/>
          </a:xfrm>
          <a:prstGeom prst="rect">
            <a:avLst/>
          </a:prstGeom>
          <a:noFill/>
          <a:ln w="9525">
            <a:noFill/>
            <a:miter lim="800000"/>
            <a:headEnd/>
            <a:tailEnd/>
          </a:ln>
        </p:spPr>
        <p:txBody>
          <a:bodyPr wrap="none">
            <a:spAutoFit/>
          </a:bodyPr>
          <a:lstStyle/>
          <a:p>
            <a:r>
              <a:rPr lang="ru-RU" sz="1800">
                <a:solidFill>
                  <a:schemeClr val="bg1"/>
                </a:solidFill>
                <a:latin typeface="Times New Roman" pitchFamily="18" charset="0"/>
                <a:ea typeface="Calibri" pitchFamily="34" charset="0"/>
                <a:cs typeface="Times New Roman" pitchFamily="18" charset="0"/>
              </a:rPr>
              <a:t>нет 1 </a:t>
            </a:r>
          </a:p>
          <a:p>
            <a:r>
              <a:rPr lang="ru-RU" sz="1800">
                <a:solidFill>
                  <a:schemeClr val="bg1"/>
                </a:solidFill>
                <a:latin typeface="Times New Roman" pitchFamily="18" charset="0"/>
                <a:ea typeface="Calibri" pitchFamily="34" charset="0"/>
                <a:cs typeface="Times New Roman" pitchFamily="18" charset="0"/>
              </a:rPr>
              <a:t>составляющей.</a:t>
            </a:r>
            <a:endParaRPr lang="ru-RU" sz="1800">
              <a:ea typeface="Calibri" pitchFamily="34" charset="0"/>
              <a:cs typeface="Times New Roman" pitchFamily="18" charset="0"/>
            </a:endParaRPr>
          </a:p>
        </p:txBody>
      </p:sp>
      <p:sp>
        <p:nvSpPr>
          <p:cNvPr id="12" name="Прямоугольник 11"/>
          <p:cNvSpPr>
            <a:spLocks noChangeArrowheads="1"/>
          </p:cNvSpPr>
          <p:nvPr/>
        </p:nvSpPr>
        <p:spPr bwMode="auto">
          <a:xfrm>
            <a:off x="1143000" y="5029200"/>
            <a:ext cx="1692275" cy="646113"/>
          </a:xfrm>
          <a:prstGeom prst="rect">
            <a:avLst/>
          </a:prstGeom>
          <a:noFill/>
          <a:ln w="9525">
            <a:noFill/>
            <a:miter lim="800000"/>
            <a:headEnd/>
            <a:tailEnd/>
          </a:ln>
        </p:spPr>
        <p:txBody>
          <a:bodyPr wrap="none">
            <a:spAutoFit/>
          </a:bodyPr>
          <a:lstStyle/>
          <a:p>
            <a:r>
              <a:rPr lang="ru-RU" sz="1800">
                <a:solidFill>
                  <a:schemeClr val="bg1"/>
                </a:solidFill>
                <a:latin typeface="Times New Roman" pitchFamily="18" charset="0"/>
                <a:ea typeface="Calibri" pitchFamily="34" charset="0"/>
                <a:cs typeface="Times New Roman" pitchFamily="18" charset="0"/>
              </a:rPr>
              <a:t>нет 2</a:t>
            </a:r>
          </a:p>
          <a:p>
            <a:r>
              <a:rPr lang="ru-RU" sz="1800">
                <a:solidFill>
                  <a:schemeClr val="bg1"/>
                </a:solidFill>
                <a:latin typeface="Times New Roman" pitchFamily="18" charset="0"/>
                <a:ea typeface="Calibri" pitchFamily="34" charset="0"/>
                <a:cs typeface="Times New Roman" pitchFamily="18" charset="0"/>
              </a:rPr>
              <a:t>составляющих.</a:t>
            </a:r>
            <a:endParaRPr lang="ru-RU" sz="1800">
              <a:ea typeface="Calibri" pitchFamily="34" charset="0"/>
              <a:cs typeface="Times New Roman" pitchFamily="18" charset="0"/>
            </a:endParaRPr>
          </a:p>
        </p:txBody>
      </p:sp>
      <p:sp>
        <p:nvSpPr>
          <p:cNvPr id="13" name="Прямоугольник 12"/>
          <p:cNvSpPr>
            <a:spLocks noChangeArrowheads="1"/>
          </p:cNvSpPr>
          <p:nvPr/>
        </p:nvSpPr>
        <p:spPr bwMode="auto">
          <a:xfrm>
            <a:off x="7464425" y="5029200"/>
            <a:ext cx="1692275" cy="646113"/>
          </a:xfrm>
          <a:prstGeom prst="rect">
            <a:avLst/>
          </a:prstGeom>
          <a:noFill/>
          <a:ln w="9525">
            <a:noFill/>
            <a:miter lim="800000"/>
            <a:headEnd/>
            <a:tailEnd/>
          </a:ln>
        </p:spPr>
        <p:txBody>
          <a:bodyPr wrap="none">
            <a:spAutoFit/>
          </a:bodyPr>
          <a:lstStyle/>
          <a:p>
            <a:pPr algn="ctr"/>
            <a:r>
              <a:rPr lang="ru-RU" sz="1800">
                <a:solidFill>
                  <a:schemeClr val="bg1"/>
                </a:solidFill>
                <a:latin typeface="Times New Roman" pitchFamily="18" charset="0"/>
                <a:ea typeface="Calibri" pitchFamily="34" charset="0"/>
                <a:cs typeface="Times New Roman" pitchFamily="18" charset="0"/>
              </a:rPr>
              <a:t>нет 3 </a:t>
            </a:r>
          </a:p>
          <a:p>
            <a:pPr algn="ctr"/>
            <a:r>
              <a:rPr lang="ru-RU" sz="1800">
                <a:solidFill>
                  <a:schemeClr val="bg1"/>
                </a:solidFill>
                <a:latin typeface="Times New Roman" pitchFamily="18" charset="0"/>
                <a:ea typeface="Calibri" pitchFamily="34" charset="0"/>
                <a:cs typeface="Times New Roman" pitchFamily="18" charset="0"/>
              </a:rPr>
              <a:t>составляющих.</a:t>
            </a:r>
            <a:endParaRPr lang="ru-RU" sz="180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20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828800" y="533400"/>
            <a:ext cx="7010400" cy="3170099"/>
          </a:xfrm>
          <a:prstGeom prst="rect">
            <a:avLst/>
          </a:prstGeom>
          <a:noFill/>
          <a:ln w="9525">
            <a:noFill/>
            <a:miter lim="800000"/>
            <a:headEnd/>
            <a:tailEnd/>
          </a:ln>
          <a:effectLst/>
        </p:spPr>
        <p:txBody>
          <a:bodyPr anchor="ctr">
            <a:spAutoFit/>
          </a:bodyPr>
          <a:lstStyle/>
          <a:p>
            <a:pPr>
              <a:defRPr/>
            </a:pPr>
            <a:r>
              <a:rPr lang="ru-RU" sz="2000" dirty="0">
                <a:solidFill>
                  <a:schemeClr val="bg1"/>
                </a:solidFill>
                <a:latin typeface="Times New Roman" pitchFamily="18" charset="0"/>
                <a:ea typeface="Calibri" pitchFamily="34" charset="0"/>
                <a:cs typeface="Times New Roman" pitchFamily="18" charset="0"/>
              </a:rPr>
              <a:t>Конкретный пример, когда нет инвестиции в пункт №3</a:t>
            </a:r>
          </a:p>
          <a:p>
            <a:pPr>
              <a:defRPr/>
            </a:pPr>
            <a:endParaRPr lang="ru-RU" sz="2000" dirty="0">
              <a:solidFill>
                <a:schemeClr val="bg1"/>
              </a:solidFill>
              <a:latin typeface="Arial" pitchFamily="34" charset="0"/>
            </a:endParaRPr>
          </a:p>
          <a:p>
            <a:pPr marL="228600" indent="-228600" eaLnBrk="0" hangingPunct="0">
              <a:buFont typeface="+mj-lt"/>
              <a:buAutoNum type="arabicPeriod"/>
              <a:defRPr/>
            </a:pPr>
            <a:r>
              <a:rPr lang="ru-RU" sz="2000" dirty="0">
                <a:solidFill>
                  <a:schemeClr val="bg1"/>
                </a:solidFill>
                <a:latin typeface="Times New Roman" pitchFamily="18" charset="0"/>
                <a:ea typeface="Calibri" pitchFamily="34" charset="0"/>
                <a:cs typeface="Times New Roman" pitchFamily="18" charset="0"/>
              </a:rPr>
              <a:t>Финансовое участие в аренде залов для презентаций и школ.</a:t>
            </a:r>
            <a:endParaRPr lang="ru-RU" sz="2000" dirty="0">
              <a:solidFill>
                <a:schemeClr val="bg1"/>
              </a:solidFill>
              <a:latin typeface="Arial" pitchFamily="34" charset="0"/>
            </a:endParaRPr>
          </a:p>
          <a:p>
            <a:pPr marL="228600" indent="-228600" eaLnBrk="0" hangingPunct="0">
              <a:buFont typeface="+mj-lt"/>
              <a:buAutoNum type="arabicPeriod"/>
              <a:defRPr/>
            </a:pPr>
            <a:r>
              <a:rPr lang="ru-RU" sz="2000" dirty="0">
                <a:solidFill>
                  <a:schemeClr val="bg1"/>
                </a:solidFill>
                <a:latin typeface="Times New Roman" pitchFamily="18" charset="0"/>
                <a:ea typeface="Calibri" pitchFamily="34" charset="0"/>
                <a:cs typeface="Times New Roman" pitchFamily="18" charset="0"/>
              </a:rPr>
              <a:t>Индивидуальные </a:t>
            </a:r>
            <a:r>
              <a:rPr lang="ru-RU" sz="2000" dirty="0" err="1">
                <a:solidFill>
                  <a:schemeClr val="bg1"/>
                </a:solidFill>
                <a:latin typeface="Times New Roman" pitchFamily="18" charset="0"/>
                <a:ea typeface="Calibri" pitchFamily="34" charset="0"/>
                <a:cs typeface="Times New Roman" pitchFamily="18" charset="0"/>
              </a:rPr>
              <a:t>промоушены</a:t>
            </a:r>
            <a:r>
              <a:rPr lang="ru-RU" sz="2000" dirty="0">
                <a:solidFill>
                  <a:schemeClr val="bg1"/>
                </a:solidFill>
                <a:latin typeface="Times New Roman" pitchFamily="18" charset="0"/>
                <a:ea typeface="Calibri" pitchFamily="34" charset="0"/>
                <a:cs typeface="Times New Roman" pitchFamily="18" charset="0"/>
              </a:rPr>
              <a:t>  для партнеров.</a:t>
            </a:r>
            <a:endParaRPr lang="ru-RU" sz="2000" dirty="0">
              <a:solidFill>
                <a:schemeClr val="bg1"/>
              </a:solidFill>
              <a:latin typeface="Arial" pitchFamily="34" charset="0"/>
            </a:endParaRPr>
          </a:p>
          <a:p>
            <a:pPr marL="228600" indent="-228600" eaLnBrk="0" hangingPunct="0">
              <a:buFont typeface="+mj-lt"/>
              <a:buAutoNum type="arabicPeriod"/>
              <a:defRPr/>
            </a:pPr>
            <a:r>
              <a:rPr lang="ru-RU" sz="2000" strike="sngStrike" dirty="0">
                <a:solidFill>
                  <a:srgbClr val="FF0000"/>
                </a:solidFill>
                <a:latin typeface="Times New Roman" pitchFamily="18" charset="0"/>
                <a:ea typeface="Calibri" pitchFamily="34" charset="0"/>
                <a:cs typeface="Times New Roman" pitchFamily="18" charset="0"/>
              </a:rPr>
              <a:t>Наличие свободной продукции дома минимум на 500 </a:t>
            </a:r>
            <a:r>
              <a:rPr lang="en-US" sz="2000" strike="sngStrike" dirty="0">
                <a:solidFill>
                  <a:srgbClr val="FF0000"/>
                </a:solidFill>
                <a:latin typeface="Times New Roman" pitchFamily="18" charset="0"/>
                <a:ea typeface="Calibri" pitchFamily="34" charset="0"/>
                <a:cs typeface="Times New Roman" pitchFamily="18" charset="0"/>
              </a:rPr>
              <a:t>PV</a:t>
            </a:r>
            <a:r>
              <a:rPr lang="ru-RU" sz="2000" strike="sngStrike" dirty="0">
                <a:solidFill>
                  <a:srgbClr val="FF0000"/>
                </a:solidFill>
                <a:latin typeface="Times New Roman" pitchFamily="18" charset="0"/>
                <a:ea typeface="Calibri" pitchFamily="34" charset="0"/>
                <a:cs typeface="Times New Roman" pitchFamily="18" charset="0"/>
              </a:rPr>
              <a:t>. (Продукцию можно купить на складе).</a:t>
            </a:r>
          </a:p>
          <a:p>
            <a:pPr marL="457200" indent="-457200" eaLnBrk="0" hangingPunct="0">
              <a:buFont typeface="+mj-lt"/>
              <a:buAutoNum type="arabicPeriod"/>
              <a:defRPr/>
            </a:pPr>
            <a:r>
              <a:rPr lang="ru-RU" sz="2000" dirty="0">
                <a:solidFill>
                  <a:schemeClr val="bg1"/>
                </a:solidFill>
                <a:latin typeface="Times New Roman" pitchFamily="18" charset="0"/>
                <a:ea typeface="Calibri" pitchFamily="34" charset="0"/>
                <a:cs typeface="Times New Roman" pitchFamily="18" charset="0"/>
              </a:rPr>
              <a:t>Продвижение различной </a:t>
            </a:r>
          </a:p>
          <a:p>
            <a:pPr marL="228600" indent="-228600" eaLnBrk="0" hangingPunct="0">
              <a:defRPr/>
            </a:pPr>
            <a:r>
              <a:rPr lang="ru-RU" sz="2000" dirty="0">
                <a:solidFill>
                  <a:schemeClr val="bg1"/>
                </a:solidFill>
                <a:latin typeface="Times New Roman" pitchFamily="18" charset="0"/>
                <a:ea typeface="Calibri" pitchFamily="34" charset="0"/>
                <a:cs typeface="Times New Roman" pitchFamily="18" charset="0"/>
              </a:rPr>
              <a:t>   информации в том числе и о </a:t>
            </a:r>
          </a:p>
          <a:p>
            <a:pPr marL="228600" indent="-228600" eaLnBrk="0" hangingPunct="0">
              <a:defRPr/>
            </a:pPr>
            <a:r>
              <a:rPr lang="ru-RU" sz="2000" dirty="0">
                <a:solidFill>
                  <a:schemeClr val="bg1"/>
                </a:solidFill>
                <a:latin typeface="Times New Roman" pitchFamily="18" charset="0"/>
                <a:ea typeface="Calibri" pitchFamily="34" charset="0"/>
                <a:cs typeface="Times New Roman" pitchFamily="18" charset="0"/>
              </a:rPr>
              <a:t>    </a:t>
            </a:r>
            <a:r>
              <a:rPr lang="ru-RU" sz="2000" dirty="0" err="1">
                <a:solidFill>
                  <a:schemeClr val="bg1"/>
                </a:solidFill>
                <a:latin typeface="Times New Roman" pitchFamily="18" charset="0"/>
                <a:ea typeface="Calibri" pitchFamily="34" charset="0"/>
                <a:cs typeface="Times New Roman" pitchFamily="18" charset="0"/>
              </a:rPr>
              <a:t>промоушенах</a:t>
            </a:r>
            <a:r>
              <a:rPr lang="ru-RU" sz="2000" dirty="0">
                <a:solidFill>
                  <a:schemeClr val="bg1"/>
                </a:solidFill>
                <a:latin typeface="Times New Roman" pitchFamily="18" charset="0"/>
                <a:ea typeface="Calibri" pitchFamily="34" charset="0"/>
                <a:cs typeface="Times New Roman" pitchFamily="18" charset="0"/>
              </a:rPr>
              <a:t> от </a:t>
            </a:r>
            <a:r>
              <a:rPr lang="en-US" sz="2000" dirty="0" err="1">
                <a:solidFill>
                  <a:schemeClr val="bg1"/>
                </a:solidFill>
                <a:latin typeface="Times New Roman" pitchFamily="18" charset="0"/>
                <a:ea typeface="Calibri" pitchFamily="34" charset="0"/>
                <a:cs typeface="Times New Roman" pitchFamily="18" charset="0"/>
              </a:rPr>
              <a:t>upline</a:t>
            </a:r>
            <a:r>
              <a:rPr lang="en-US" sz="2000" dirty="0">
                <a:solidFill>
                  <a:schemeClr val="bg1"/>
                </a:solidFill>
                <a:latin typeface="Times New Roman" pitchFamily="18" charset="0"/>
                <a:ea typeface="Calibri" pitchFamily="34" charset="0"/>
                <a:cs typeface="Times New Roman" pitchFamily="18" charset="0"/>
              </a:rPr>
              <a:t> </a:t>
            </a:r>
            <a:r>
              <a:rPr lang="ru-RU" sz="2000" dirty="0">
                <a:solidFill>
                  <a:schemeClr val="bg1"/>
                </a:solidFill>
                <a:latin typeface="Times New Roman" pitchFamily="18" charset="0"/>
                <a:ea typeface="Calibri" pitchFamily="34" charset="0"/>
                <a:cs typeface="Times New Roman" pitchFamily="18" charset="0"/>
              </a:rPr>
              <a:t>и </a:t>
            </a:r>
            <a:r>
              <a:rPr lang="en-US" sz="2000" dirty="0">
                <a:solidFill>
                  <a:schemeClr val="bg1"/>
                </a:solidFill>
                <a:latin typeface="Times New Roman" pitchFamily="18" charset="0"/>
                <a:ea typeface="Calibri" pitchFamily="34" charset="0"/>
                <a:cs typeface="Times New Roman" pitchFamily="18" charset="0"/>
              </a:rPr>
              <a:t>NSP</a:t>
            </a:r>
            <a:endParaRPr lang="en-US" sz="2000" dirty="0">
              <a:solidFill>
                <a:schemeClr val="bg1"/>
              </a:solidFill>
              <a:latin typeface="Arial" pitchFamily="34" charset="0"/>
            </a:endParaRPr>
          </a:p>
        </p:txBody>
      </p:sp>
      <p:pic>
        <p:nvPicPr>
          <p:cNvPr id="2050" name="Picture 2" descr="C:\Documents and Settings\hhh\Desktop\691541.jpg"/>
          <p:cNvPicPr>
            <a:picLocks noChangeAspect="1" noChangeArrowheads="1"/>
          </p:cNvPicPr>
          <p:nvPr/>
        </p:nvPicPr>
        <p:blipFill>
          <a:blip r:embed="rId3" cstate="print"/>
          <a:srcRect/>
          <a:stretch>
            <a:fillRect/>
          </a:stretch>
        </p:blipFill>
        <p:spPr bwMode="auto">
          <a:xfrm>
            <a:off x="6477000" y="2438400"/>
            <a:ext cx="2438400" cy="348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81200" y="304800"/>
            <a:ext cx="6629400" cy="708025"/>
          </a:xfrm>
          <a:prstGeom prst="rect">
            <a:avLst/>
          </a:prstGeom>
          <a:noFill/>
          <a:ln w="9525">
            <a:noFill/>
            <a:miter lim="800000"/>
            <a:headEnd/>
            <a:tailEnd/>
          </a:ln>
        </p:spPr>
        <p:txBody>
          <a:bodyPr anchor="ctr">
            <a:spAutoFit/>
          </a:bodyPr>
          <a:lstStyle/>
          <a:p>
            <a:r>
              <a:rPr lang="ru-RU" sz="2000">
                <a:solidFill>
                  <a:schemeClr val="bg1"/>
                </a:solidFill>
                <a:latin typeface="Times New Roman" pitchFamily="18" charset="0"/>
                <a:ea typeface="Calibri" pitchFamily="34" charset="0"/>
                <a:cs typeface="Times New Roman" pitchFamily="18" charset="0"/>
              </a:rPr>
              <a:t>Рассмотрим цепочку создания ценности на Домашнем Кружке (ДК) при наличии продукции на </a:t>
            </a:r>
            <a:r>
              <a:rPr lang="ru-RU" sz="2000" b="1">
                <a:solidFill>
                  <a:schemeClr val="bg1"/>
                </a:solidFill>
                <a:latin typeface="Times New Roman" pitchFamily="18" charset="0"/>
                <a:ea typeface="Calibri" pitchFamily="34" charset="0"/>
                <a:cs typeface="Times New Roman" pitchFamily="18" charset="0"/>
              </a:rPr>
              <a:t>500 </a:t>
            </a:r>
            <a:r>
              <a:rPr lang="en-US" sz="2000" b="1">
                <a:solidFill>
                  <a:schemeClr val="bg1"/>
                </a:solidFill>
                <a:latin typeface="Times New Roman" pitchFamily="18" charset="0"/>
                <a:ea typeface="Calibri" pitchFamily="34" charset="0"/>
                <a:cs typeface="Times New Roman" pitchFamily="18" charset="0"/>
              </a:rPr>
              <a:t>PV</a:t>
            </a:r>
            <a:r>
              <a:rPr lang="ru-RU" sz="2000">
                <a:solidFill>
                  <a:schemeClr val="bg1"/>
                </a:solidFill>
                <a:latin typeface="Times New Roman" pitchFamily="18" charset="0"/>
                <a:ea typeface="Calibri" pitchFamily="34" charset="0"/>
                <a:cs typeface="Times New Roman" pitchFamily="18" charset="0"/>
              </a:rPr>
              <a:t> и более. </a:t>
            </a:r>
            <a:endParaRPr lang="ru-RU" sz="2000">
              <a:solidFill>
                <a:schemeClr val="bg1"/>
              </a:solidFill>
              <a:ea typeface="Calibri" pitchFamily="34" charset="0"/>
              <a:cs typeface="Times New Roman" pitchFamily="18" charset="0"/>
            </a:endParaRPr>
          </a:p>
        </p:txBody>
      </p:sp>
      <p:graphicFrame>
        <p:nvGraphicFramePr>
          <p:cNvPr id="6" name="Схема 5"/>
          <p:cNvGraphicFramePr/>
          <p:nvPr/>
        </p:nvGraphicFramePr>
        <p:xfrm>
          <a:off x="2057400" y="14478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Стрелка вверх 3"/>
          <p:cNvSpPr/>
          <p:nvPr/>
        </p:nvSpPr>
        <p:spPr>
          <a:xfrm rot="16200000">
            <a:off x="2131219" y="3888581"/>
            <a:ext cx="514350" cy="17287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ru-RU" sz="2000" dirty="0">
                <a:solidFill>
                  <a:schemeClr val="bg1"/>
                </a:solidFill>
              </a:rPr>
              <a:t>уход</a:t>
            </a:r>
          </a:p>
        </p:txBody>
      </p:sp>
      <p:sp>
        <p:nvSpPr>
          <p:cNvPr id="5" name="Стрелка вверх 4"/>
          <p:cNvSpPr/>
          <p:nvPr/>
        </p:nvSpPr>
        <p:spPr>
          <a:xfrm rot="4491691">
            <a:off x="4325920" y="3521731"/>
            <a:ext cx="533400" cy="1477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1400" dirty="0">
                <a:solidFill>
                  <a:schemeClr val="bg1"/>
                </a:solidFill>
              </a:rPr>
              <a:t>рекомендации</a:t>
            </a:r>
          </a:p>
        </p:txBody>
      </p:sp>
      <p:sp>
        <p:nvSpPr>
          <p:cNvPr id="7" name="Стрелка вверх 6"/>
          <p:cNvSpPr/>
          <p:nvPr/>
        </p:nvSpPr>
        <p:spPr>
          <a:xfrm rot="2721373">
            <a:off x="4873411" y="2068750"/>
            <a:ext cx="533400" cy="17127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1400" dirty="0">
                <a:solidFill>
                  <a:schemeClr val="bg1"/>
                </a:solidFill>
              </a:rPr>
              <a:t>По рекомендации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1752600" y="1219200"/>
            <a:ext cx="7162800" cy="1446213"/>
          </a:xfrm>
          <a:prstGeom prst="rect">
            <a:avLst/>
          </a:prstGeom>
          <a:noFill/>
          <a:ln w="9525">
            <a:noFill/>
            <a:miter lim="800000"/>
            <a:headEnd/>
            <a:tailEnd/>
          </a:ln>
        </p:spPr>
        <p:txBody>
          <a:bodyPr>
            <a:spAutoFit/>
          </a:bodyPr>
          <a:lstStyle/>
          <a:p>
            <a:pPr marL="2343150" indent="-2343150"/>
            <a:r>
              <a:rPr lang="en-US">
                <a:solidFill>
                  <a:schemeClr val="bg1"/>
                </a:solidFill>
                <a:latin typeface="Arial Black" pitchFamily="34" charset="0"/>
              </a:rPr>
              <a:t>               </a:t>
            </a:r>
            <a:r>
              <a:rPr lang="ru-RU">
                <a:solidFill>
                  <a:schemeClr val="bg1"/>
                </a:solidFill>
                <a:latin typeface="Arial Black" pitchFamily="34" charset="0"/>
              </a:rPr>
              <a:t>:</a:t>
            </a:r>
            <a:r>
              <a:rPr lang="en-US">
                <a:solidFill>
                  <a:schemeClr val="bg1"/>
                </a:solidFill>
                <a:latin typeface="Arial Black" pitchFamily="34" charset="0"/>
              </a:rPr>
              <a:t> </a:t>
            </a:r>
            <a:r>
              <a:rPr lang="ru-RU" sz="2400">
                <a:solidFill>
                  <a:schemeClr val="bg1"/>
                </a:solidFill>
                <a:latin typeface="Arial Black" pitchFamily="34" charset="0"/>
              </a:rPr>
              <a:t>КАК СОЗДАТЬ БИЗНЕС </a:t>
            </a:r>
          </a:p>
          <a:p>
            <a:pPr marL="2343150" indent="-2343150"/>
            <a:r>
              <a:rPr lang="ru-RU" sz="2400">
                <a:solidFill>
                  <a:schemeClr val="bg1"/>
                </a:solidFill>
                <a:latin typeface="Arial Black" pitchFamily="34" charset="0"/>
              </a:rPr>
              <a:t>                       СТОИМОСТЬЮ В 1 МИЛЛИОН ДОЛЛАРОВ?</a:t>
            </a:r>
            <a:r>
              <a:rPr lang="ru-RU">
                <a:solidFill>
                  <a:schemeClr val="bg1"/>
                </a:solidFill>
                <a:latin typeface="Arial Black" pitchFamily="34" charset="0"/>
              </a:rPr>
              <a:t> </a:t>
            </a:r>
            <a:r>
              <a:rPr lang="ru-RU">
                <a:solidFill>
                  <a:schemeClr val="bg1"/>
                </a:solidFill>
                <a:latin typeface="Arial Narrow" pitchFamily="34" charset="0"/>
              </a:rPr>
              <a:t> </a:t>
            </a:r>
          </a:p>
        </p:txBody>
      </p:sp>
      <p:sp>
        <p:nvSpPr>
          <p:cNvPr id="38915" name="Rectangle 3"/>
          <p:cNvSpPr>
            <a:spLocks noGrp="1"/>
          </p:cNvSpPr>
          <p:nvPr>
            <p:ph type="ctrTitle"/>
          </p:nvPr>
        </p:nvSpPr>
        <p:spPr bwMode="auto">
          <a:xfrm>
            <a:off x="1752600" y="3124200"/>
            <a:ext cx="6781800" cy="1470025"/>
          </a:xfrm>
          <a:solidFill>
            <a:srgbClr val="800000"/>
          </a:solidFill>
          <a:scene3d>
            <a:camera prst="orthographicFront"/>
            <a:lightRig rig="soft" dir="t">
              <a:rot lat="0" lon="0" rev="17220000"/>
            </a:lightRig>
          </a:scene3d>
          <a:sp3d>
            <a:bevelT/>
          </a:sp3d>
        </p:spPr>
        <p:txBody>
          <a:bodyPr wrap="square" lIns="91440" tIns="45720" rIns="91440" bIns="45720" numCol="1" anchor="ctr" anchorCtr="0" compatLnSpc="1">
            <a:prstTxWarp prst="textNoShape">
              <a:avLst/>
            </a:prstTxWarp>
            <a:normAutofit fontScale="90000"/>
          </a:bodyPr>
          <a:lstStyle/>
          <a:p>
            <a:pPr marL="1716088" indent="-1716088" algn="l">
              <a:defRPr/>
            </a:pPr>
            <a:r>
              <a:rPr lang="ru-RU" sz="3400" cap="none" dirty="0" smtClean="0">
                <a:ln>
                  <a:noFill/>
                </a:ln>
                <a:solidFill>
                  <a:schemeClr val="accent1"/>
                </a:solidFill>
                <a:effectLst/>
              </a:rPr>
              <a:t>ОТВЕТ</a:t>
            </a:r>
            <a:r>
              <a:rPr lang="ru-RU" sz="3400" cap="none" dirty="0" smtClean="0">
                <a:ln>
                  <a:noFill/>
                </a:ln>
                <a:solidFill>
                  <a:schemeClr val="tx1"/>
                </a:solidFill>
                <a:effectLst/>
              </a:rPr>
              <a:t>: </a:t>
            </a:r>
            <a:r>
              <a:rPr lang="en-US" sz="3400" cap="none" dirty="0" smtClean="0">
                <a:ln>
                  <a:noFill/>
                </a:ln>
                <a:solidFill>
                  <a:schemeClr val="tx1"/>
                </a:solidFill>
                <a:effectLst/>
              </a:rPr>
              <a:t> </a:t>
            </a:r>
            <a:r>
              <a:rPr lang="ru-RU" sz="3400" cap="none" dirty="0" smtClean="0">
                <a:ln>
                  <a:noFill/>
                </a:ln>
                <a:solidFill>
                  <a:schemeClr val="tx1"/>
                </a:solidFill>
                <a:effectLst/>
              </a:rPr>
              <a:t>ПО АНАЛОГИИ с  ВЫРАЩИВАНИЕМ САЖЕНЦА</a:t>
            </a:r>
            <a:endParaRPr lang="en-US" sz="3400" cap="none" dirty="0" smtClean="0">
              <a:ln>
                <a:noFill/>
              </a:ln>
              <a:solidFill>
                <a:schemeClr val="tx1"/>
              </a:solidFill>
              <a:effectLst/>
              <a:latin typeface="Arial" charset="0"/>
            </a:endParaRPr>
          </a:p>
        </p:txBody>
      </p:sp>
      <p:sp>
        <p:nvSpPr>
          <p:cNvPr id="15363" name="Rectangle 4"/>
          <p:cNvSpPr>
            <a:spLocks noGrp="1"/>
          </p:cNvSpPr>
          <p:nvPr>
            <p:ph type="subTitle" idx="1"/>
          </p:nvPr>
        </p:nvSpPr>
        <p:spPr>
          <a:xfrm>
            <a:off x="2286000" y="4953000"/>
            <a:ext cx="6400800" cy="609600"/>
          </a:xfrm>
          <a:noFill/>
          <a:scene3d>
            <a:camera prst="orthographicFront"/>
            <a:lightRig rig="threePt" dir="t"/>
          </a:scene3d>
          <a:sp3d>
            <a:bevelT/>
          </a:sp3d>
        </p:spPr>
        <p:txBody>
          <a:bodyPr/>
          <a:lstStyle/>
          <a:p>
            <a:pPr marL="136525">
              <a:defRPr/>
            </a:pPr>
            <a:r>
              <a:rPr lang="ru-RU" b="1" dirty="0" smtClean="0">
                <a:solidFill>
                  <a:schemeClr val="bg1"/>
                </a:solidFill>
                <a:latin typeface="Book Antiqua" pitchFamily="18" charset="0"/>
              </a:rPr>
              <a:t>Терпеливо и заботливо!</a:t>
            </a:r>
            <a:r>
              <a:rPr lang="ru-RU" dirty="0" smtClean="0">
                <a:latin typeface="Book Antiqua" pitchFamily="18" charset="0"/>
              </a:rPr>
              <a:t> </a:t>
            </a:r>
            <a:endParaRPr lang="en-US" dirty="0" smtClean="0"/>
          </a:p>
        </p:txBody>
      </p:sp>
      <p:sp>
        <p:nvSpPr>
          <p:cNvPr id="5" name="Прямоугольник 4"/>
          <p:cNvSpPr/>
          <p:nvPr/>
        </p:nvSpPr>
        <p:spPr>
          <a:xfrm>
            <a:off x="1752600" y="1219200"/>
            <a:ext cx="2133600" cy="584775"/>
          </a:xfrm>
          <a:prstGeom prst="rect">
            <a:avLst/>
          </a:prstGeom>
          <a:noFill/>
        </p:spPr>
        <p:txBody>
          <a:bodyPr>
            <a:spAutoFit/>
          </a:bodyPr>
          <a:lstStyle/>
          <a:p>
            <a:pPr algn="ctr">
              <a:defRPr/>
            </a:pPr>
            <a:r>
              <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rPr>
              <a:t>ВОПРОС</a:t>
            </a:r>
            <a:endParaRPr lang="ru-R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981200" y="152400"/>
            <a:ext cx="6553200" cy="708025"/>
          </a:xfrm>
          <a:prstGeom prst="rect">
            <a:avLst/>
          </a:prstGeom>
          <a:noFill/>
          <a:ln w="9525">
            <a:noFill/>
            <a:miter lim="800000"/>
            <a:headEnd/>
            <a:tailEnd/>
          </a:ln>
        </p:spPr>
        <p:txBody>
          <a:bodyPr anchor="ctr">
            <a:spAutoFit/>
          </a:bodyPr>
          <a:lstStyle/>
          <a:p>
            <a:r>
              <a:rPr lang="ru-RU" sz="2000">
                <a:solidFill>
                  <a:schemeClr val="bg1"/>
                </a:solidFill>
                <a:latin typeface="Times New Roman" pitchFamily="18" charset="0"/>
                <a:ea typeface="Calibri" pitchFamily="34" charset="0"/>
                <a:cs typeface="Times New Roman" pitchFamily="18" charset="0"/>
              </a:rPr>
              <a:t>Рассмотрим цепочку создания ценности на Домашнем Кружке (ДК) без наличия продукции. </a:t>
            </a:r>
            <a:endParaRPr lang="ru-RU" sz="2000">
              <a:solidFill>
                <a:schemeClr val="bg1"/>
              </a:solidFill>
              <a:ea typeface="Calibri" pitchFamily="34" charset="0"/>
              <a:cs typeface="Times New Roman" pitchFamily="18" charset="0"/>
            </a:endParaRPr>
          </a:p>
        </p:txBody>
      </p:sp>
      <p:sp>
        <p:nvSpPr>
          <p:cNvPr id="22531" name="Rectangle 2"/>
          <p:cNvSpPr>
            <a:spLocks noChangeArrowheads="1"/>
          </p:cNvSpPr>
          <p:nvPr/>
        </p:nvSpPr>
        <p:spPr bwMode="auto">
          <a:xfrm>
            <a:off x="1600200" y="5486400"/>
            <a:ext cx="7086600" cy="830263"/>
          </a:xfrm>
          <a:prstGeom prst="rect">
            <a:avLst/>
          </a:prstGeom>
          <a:noFill/>
          <a:ln w="9525">
            <a:noFill/>
            <a:miter lim="800000"/>
            <a:headEnd/>
            <a:tailEnd/>
          </a:ln>
        </p:spPr>
        <p:txBody>
          <a:bodyPr anchor="ctr">
            <a:spAutoFit/>
          </a:bodyPr>
          <a:lstStyle/>
          <a:p>
            <a:r>
              <a:rPr lang="ru-RU" sz="1600">
                <a:solidFill>
                  <a:schemeClr val="bg1"/>
                </a:solidFill>
                <a:latin typeface="Times New Roman" pitchFamily="18" charset="0"/>
                <a:ea typeface="Calibri" pitchFamily="34" charset="0"/>
                <a:cs typeface="Times New Roman" pitchFamily="18" charset="0"/>
              </a:rPr>
              <a:t>Мы работаем с вероятностью. Чем больше цепочка (где отсутствует информационная поддержка), тем ниже вероятность, что человек приобретет продукцию или станет бизнес-партнером.</a:t>
            </a:r>
            <a:endParaRPr lang="ru-RU" sz="1600">
              <a:solidFill>
                <a:schemeClr val="bg1"/>
              </a:solidFill>
              <a:ea typeface="Calibri" pitchFamily="34" charset="0"/>
              <a:cs typeface="Times New Roman" pitchFamily="18" charset="0"/>
            </a:endParaRPr>
          </a:p>
        </p:txBody>
      </p:sp>
      <p:grpSp>
        <p:nvGrpSpPr>
          <p:cNvPr id="22532" name="Группа 19"/>
          <p:cNvGrpSpPr>
            <a:grpSpLocks/>
          </p:cNvGrpSpPr>
          <p:nvPr/>
        </p:nvGrpSpPr>
        <p:grpSpPr bwMode="auto">
          <a:xfrm>
            <a:off x="2514600" y="990600"/>
            <a:ext cx="6629400" cy="4445000"/>
            <a:chOff x="2209800" y="1066800"/>
            <a:chExt cx="6781800" cy="4445000"/>
          </a:xfrm>
        </p:grpSpPr>
        <p:grpSp>
          <p:nvGrpSpPr>
            <p:cNvPr id="22538" name="Группа 18"/>
            <p:cNvGrpSpPr>
              <a:grpSpLocks/>
            </p:cNvGrpSpPr>
            <p:nvPr/>
          </p:nvGrpSpPr>
          <p:grpSpPr bwMode="auto">
            <a:xfrm>
              <a:off x="6019800" y="4876800"/>
              <a:ext cx="762000" cy="609600"/>
              <a:chOff x="6019800" y="4876800"/>
              <a:chExt cx="762000" cy="609600"/>
            </a:xfrm>
          </p:grpSpPr>
          <p:cxnSp>
            <p:nvCxnSpPr>
              <p:cNvPr id="9" name="Прямая со стрелкой 8"/>
              <p:cNvCxnSpPr/>
              <p:nvPr/>
            </p:nvCxnSpPr>
            <p:spPr>
              <a:xfrm rot="16200000" flipV="1">
                <a:off x="5905519" y="5219572"/>
                <a:ext cx="381000" cy="15265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flipH="1" flipV="1">
                <a:off x="6172046" y="4877100"/>
                <a:ext cx="609600" cy="60899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2539" name="Группа 17"/>
            <p:cNvGrpSpPr>
              <a:grpSpLocks/>
            </p:cNvGrpSpPr>
            <p:nvPr/>
          </p:nvGrpSpPr>
          <p:grpSpPr bwMode="auto">
            <a:xfrm>
              <a:off x="2209800" y="1066800"/>
              <a:ext cx="6781800" cy="4445000"/>
              <a:chOff x="2209800" y="1066800"/>
              <a:chExt cx="6781800" cy="4445000"/>
            </a:xfrm>
          </p:grpSpPr>
          <p:graphicFrame>
            <p:nvGraphicFramePr>
              <p:cNvPr id="6" name="Схема 5"/>
              <p:cNvGraphicFramePr/>
              <p:nvPr/>
            </p:nvGraphicFramePr>
            <p:xfrm>
              <a:off x="2209800" y="1066800"/>
              <a:ext cx="67818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Прямая со стрелкой 12"/>
              <p:cNvCxnSpPr/>
              <p:nvPr/>
            </p:nvCxnSpPr>
            <p:spPr>
              <a:xfrm rot="5400000" flipH="1" flipV="1">
                <a:off x="5791365" y="4114781"/>
                <a:ext cx="1752600" cy="990636"/>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p:nvSpPr>
          <p:cNvPr id="12" name="Стрелка вверх 11"/>
          <p:cNvSpPr/>
          <p:nvPr/>
        </p:nvSpPr>
        <p:spPr>
          <a:xfrm rot="9074750">
            <a:off x="5808820" y="1408822"/>
            <a:ext cx="533400" cy="1477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1400" dirty="0">
                <a:solidFill>
                  <a:schemeClr val="bg1"/>
                </a:solidFill>
              </a:rPr>
              <a:t>рекомендации</a:t>
            </a:r>
          </a:p>
        </p:txBody>
      </p:sp>
      <p:sp>
        <p:nvSpPr>
          <p:cNvPr id="14" name="Стрелка вверх 13"/>
          <p:cNvSpPr/>
          <p:nvPr/>
        </p:nvSpPr>
        <p:spPr>
          <a:xfrm rot="5400000">
            <a:off x="7465190" y="78611"/>
            <a:ext cx="513910" cy="17282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sz="2000" dirty="0">
                <a:solidFill>
                  <a:schemeClr val="bg1"/>
                </a:solidFill>
              </a:rPr>
              <a:t>уход</a:t>
            </a:r>
          </a:p>
        </p:txBody>
      </p:sp>
      <p:sp>
        <p:nvSpPr>
          <p:cNvPr id="15" name="Стрелка вверх 14"/>
          <p:cNvSpPr/>
          <p:nvPr/>
        </p:nvSpPr>
        <p:spPr>
          <a:xfrm rot="15650631">
            <a:off x="5117307" y="2439193"/>
            <a:ext cx="533400" cy="17129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ru-RU" sz="1400" dirty="0">
                <a:solidFill>
                  <a:schemeClr val="bg1"/>
                </a:solidFill>
              </a:rPr>
              <a:t>По рекомендации</a:t>
            </a:r>
          </a:p>
        </p:txBody>
      </p:sp>
      <p:pic>
        <p:nvPicPr>
          <p:cNvPr id="22536" name="Picture 2" descr="C:\Documents and Settings\hhh\Desktop\shops2.jpg"/>
          <p:cNvPicPr>
            <a:picLocks noChangeAspect="1" noChangeArrowheads="1"/>
          </p:cNvPicPr>
          <p:nvPr/>
        </p:nvPicPr>
        <p:blipFill>
          <a:blip r:embed="rId8" cstate="print"/>
          <a:srcRect/>
          <a:stretch>
            <a:fillRect/>
          </a:stretch>
        </p:blipFill>
        <p:spPr bwMode="auto">
          <a:xfrm>
            <a:off x="1905000" y="3810000"/>
            <a:ext cx="1998663" cy="1633538"/>
          </a:xfrm>
          <a:prstGeom prst="rect">
            <a:avLst/>
          </a:prstGeom>
          <a:noFill/>
          <a:ln w="9525">
            <a:noFill/>
            <a:miter lim="800000"/>
            <a:headEnd/>
            <a:tailEnd/>
          </a:ln>
        </p:spPr>
      </p:pic>
      <p:pic>
        <p:nvPicPr>
          <p:cNvPr id="22537" name="Picture 3" descr="C:\Documents and Settings\hhh\Desktop\Nathan_Road_shops.JPG"/>
          <p:cNvPicPr>
            <a:picLocks noChangeAspect="1" noChangeArrowheads="1"/>
          </p:cNvPicPr>
          <p:nvPr/>
        </p:nvPicPr>
        <p:blipFill>
          <a:blip r:embed="rId9" cstate="print"/>
          <a:srcRect/>
          <a:stretch>
            <a:fillRect/>
          </a:stretch>
        </p:blipFill>
        <p:spPr bwMode="auto">
          <a:xfrm>
            <a:off x="1828800" y="1498600"/>
            <a:ext cx="1447800" cy="193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905000" y="685800"/>
            <a:ext cx="7086600" cy="1631950"/>
          </a:xfrm>
          <a:prstGeom prst="rect">
            <a:avLst/>
          </a:prstGeom>
          <a:noFill/>
          <a:ln w="9525">
            <a:noFill/>
            <a:miter lim="800000"/>
            <a:headEnd/>
            <a:tailEnd/>
          </a:ln>
        </p:spPr>
        <p:txBody>
          <a:bodyPr anchor="ctr">
            <a:spAutoFit/>
          </a:bodyPr>
          <a:lstStyle/>
          <a:p>
            <a:r>
              <a:rPr lang="ru-RU" sz="2000">
                <a:solidFill>
                  <a:schemeClr val="bg1"/>
                </a:solidFill>
                <a:latin typeface="Times New Roman" pitchFamily="18" charset="0"/>
                <a:ea typeface="Calibri" pitchFamily="34" charset="0"/>
                <a:cs typeface="Times New Roman" pitchFamily="18" charset="0"/>
              </a:rPr>
              <a:t>Сравнивая с выращиванием капусты, мы видим, что на рассаду капусты напали вредители (новый партнер получает информацию от людей, которые в большинстве своем не знакомые с продукцией и бизнес-возможностями </a:t>
            </a:r>
            <a:r>
              <a:rPr lang="en-US" sz="2000">
                <a:solidFill>
                  <a:schemeClr val="bg1"/>
                </a:solidFill>
                <a:latin typeface="Times New Roman" pitchFamily="18" charset="0"/>
                <a:ea typeface="Calibri" pitchFamily="34" charset="0"/>
                <a:cs typeface="Times New Roman" pitchFamily="18" charset="0"/>
              </a:rPr>
              <a:t>NSP</a:t>
            </a:r>
            <a:r>
              <a:rPr lang="ru-RU" sz="2000">
                <a:solidFill>
                  <a:schemeClr val="bg1"/>
                </a:solidFill>
                <a:latin typeface="Times New Roman" pitchFamily="18" charset="0"/>
                <a:ea typeface="Calibri" pitchFamily="34" charset="0"/>
                <a:cs typeface="Times New Roman" pitchFamily="18" charset="0"/>
              </a:rPr>
              <a:t>). </a:t>
            </a:r>
          </a:p>
          <a:p>
            <a:endParaRPr lang="ru-RU" sz="2000">
              <a:solidFill>
                <a:schemeClr val="bg1"/>
              </a:solidFill>
              <a:latin typeface="Times New Roman" pitchFamily="18" charset="0"/>
              <a:ea typeface="Calibri" pitchFamily="34" charset="0"/>
              <a:cs typeface="Times New Roman" pitchFamily="18" charset="0"/>
            </a:endParaRPr>
          </a:p>
        </p:txBody>
      </p:sp>
      <p:pic>
        <p:nvPicPr>
          <p:cNvPr id="23555" name="Picture 2" descr="C:\Documents and Settings\hhh\Desktop\trichoplusia_ni_larva_lateral_m_02 (1).jpg"/>
          <p:cNvPicPr>
            <a:picLocks noChangeAspect="1" noChangeArrowheads="1"/>
          </p:cNvPicPr>
          <p:nvPr/>
        </p:nvPicPr>
        <p:blipFill>
          <a:blip r:embed="rId3" cstate="print"/>
          <a:srcRect/>
          <a:stretch>
            <a:fillRect/>
          </a:stretch>
        </p:blipFill>
        <p:spPr bwMode="auto">
          <a:xfrm>
            <a:off x="1752600" y="2209800"/>
            <a:ext cx="2084388" cy="1371600"/>
          </a:xfrm>
          <a:prstGeom prst="rect">
            <a:avLst/>
          </a:prstGeom>
          <a:noFill/>
          <a:ln w="9525">
            <a:noFill/>
            <a:miter lim="800000"/>
            <a:headEnd/>
            <a:tailEnd/>
          </a:ln>
        </p:spPr>
      </p:pic>
      <p:sp>
        <p:nvSpPr>
          <p:cNvPr id="23556" name="Прямоугольник 3"/>
          <p:cNvSpPr>
            <a:spLocks noChangeArrowheads="1"/>
          </p:cNvSpPr>
          <p:nvPr/>
        </p:nvSpPr>
        <p:spPr bwMode="auto">
          <a:xfrm>
            <a:off x="1828800" y="5029200"/>
            <a:ext cx="6934200" cy="708025"/>
          </a:xfrm>
          <a:prstGeom prst="rect">
            <a:avLst/>
          </a:prstGeom>
          <a:noFill/>
          <a:ln w="9525">
            <a:noFill/>
            <a:miter lim="800000"/>
            <a:headEnd/>
            <a:tailEnd/>
          </a:ln>
        </p:spPr>
        <p:txBody>
          <a:bodyPr>
            <a:spAutoFit/>
          </a:bodyPr>
          <a:lstStyle/>
          <a:p>
            <a:r>
              <a:rPr lang="ru-RU" sz="2000">
                <a:solidFill>
                  <a:schemeClr val="bg1"/>
                </a:solidFill>
                <a:latin typeface="Times New Roman" pitchFamily="18" charset="0"/>
                <a:ea typeface="Calibri" pitchFamily="34" charset="0"/>
                <a:cs typeface="Times New Roman" pitchFamily="18" charset="0"/>
              </a:rPr>
              <a:t>Соответственно вероятность, что он станет пользоваться продукцией, резко уменьшается.</a:t>
            </a:r>
            <a:endParaRPr lang="ru-RU" sz="2000">
              <a:solidFill>
                <a:schemeClr val="bg1"/>
              </a:solidFill>
              <a:ea typeface="Calibri" pitchFamily="34" charset="0"/>
              <a:cs typeface="Times New Roman" pitchFamily="18" charset="0"/>
            </a:endParaRPr>
          </a:p>
        </p:txBody>
      </p:sp>
      <p:sp>
        <p:nvSpPr>
          <p:cNvPr id="7" name="Стрелка вправо 6"/>
          <p:cNvSpPr/>
          <p:nvPr/>
        </p:nvSpPr>
        <p:spPr>
          <a:xfrm>
            <a:off x="1752600" y="3886200"/>
            <a:ext cx="2057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bg1"/>
                </a:solidFill>
              </a:rPr>
              <a:t>Дорога домой</a:t>
            </a:r>
          </a:p>
        </p:txBody>
      </p:sp>
      <p:sp>
        <p:nvSpPr>
          <p:cNvPr id="8" name="Стрелка вправо 7"/>
          <p:cNvSpPr/>
          <p:nvPr/>
        </p:nvSpPr>
        <p:spPr>
          <a:xfrm>
            <a:off x="6629400" y="3886200"/>
            <a:ext cx="2209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bg1"/>
                </a:solidFill>
              </a:rPr>
              <a:t>Дорога на склад</a:t>
            </a:r>
          </a:p>
        </p:txBody>
      </p:sp>
      <p:sp>
        <p:nvSpPr>
          <p:cNvPr id="9" name="Стрелка вправо 8"/>
          <p:cNvSpPr/>
          <p:nvPr/>
        </p:nvSpPr>
        <p:spPr>
          <a:xfrm>
            <a:off x="3962400" y="3886200"/>
            <a:ext cx="2514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dirty="0">
                <a:solidFill>
                  <a:schemeClr val="bg1"/>
                </a:solidFill>
              </a:rPr>
              <a:t>Советы домашних</a:t>
            </a:r>
          </a:p>
        </p:txBody>
      </p:sp>
      <p:pic>
        <p:nvPicPr>
          <p:cNvPr id="23560" name="Picture 3" descr="C:\Documents and Settings\hhh\Desktop\images (1).jpg"/>
          <p:cNvPicPr>
            <a:picLocks noChangeAspect="1" noChangeArrowheads="1"/>
          </p:cNvPicPr>
          <p:nvPr/>
        </p:nvPicPr>
        <p:blipFill>
          <a:blip r:embed="rId4" cstate="print"/>
          <a:srcRect/>
          <a:stretch>
            <a:fillRect/>
          </a:stretch>
        </p:blipFill>
        <p:spPr bwMode="auto">
          <a:xfrm>
            <a:off x="4114800" y="2209800"/>
            <a:ext cx="2193925" cy="1371600"/>
          </a:xfrm>
          <a:prstGeom prst="rect">
            <a:avLst/>
          </a:prstGeom>
          <a:noFill/>
          <a:ln w="9525">
            <a:noFill/>
            <a:miter lim="800000"/>
            <a:headEnd/>
            <a:tailEnd/>
          </a:ln>
        </p:spPr>
      </p:pic>
      <p:pic>
        <p:nvPicPr>
          <p:cNvPr id="23561" name="Picture 4" descr="C:\Documents and Settings\hhh\Desktop\main.jpg"/>
          <p:cNvPicPr>
            <a:picLocks noChangeAspect="1" noChangeArrowheads="1"/>
          </p:cNvPicPr>
          <p:nvPr/>
        </p:nvPicPr>
        <p:blipFill>
          <a:blip r:embed="rId5" cstate="print"/>
          <a:srcRect/>
          <a:stretch>
            <a:fillRect/>
          </a:stretch>
        </p:blipFill>
        <p:spPr bwMode="auto">
          <a:xfrm>
            <a:off x="6477000" y="2209800"/>
            <a:ext cx="234315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905000" y="762000"/>
            <a:ext cx="6934200" cy="1938338"/>
          </a:xfrm>
          <a:prstGeom prst="rect">
            <a:avLst/>
          </a:prstGeom>
          <a:noFill/>
          <a:ln w="9525">
            <a:noFill/>
            <a:miter lim="800000"/>
            <a:headEnd/>
            <a:tailEnd/>
          </a:ln>
        </p:spPr>
        <p:txBody>
          <a:bodyPr anchor="ctr">
            <a:spAutoFit/>
          </a:bodyPr>
          <a:lstStyle/>
          <a:p>
            <a:r>
              <a:rPr lang="ru-RU" sz="2000">
                <a:solidFill>
                  <a:srgbClr val="000000"/>
                </a:solidFill>
                <a:latin typeface="Times New Roman" pitchFamily="18" charset="0"/>
                <a:ea typeface="Calibri" pitchFamily="34" charset="0"/>
                <a:cs typeface="Times New Roman" pitchFamily="18" charset="0"/>
              </a:rPr>
              <a:t>Для проведения успешной встречи на ДК  потенциальные партнеры, получают информацию о выгодах продукции и выгодах сотрудничества с </a:t>
            </a:r>
            <a:r>
              <a:rPr lang="en-US" sz="2000">
                <a:solidFill>
                  <a:srgbClr val="000000"/>
                </a:solidFill>
                <a:latin typeface="Times New Roman" pitchFamily="18" charset="0"/>
                <a:ea typeface="Calibri" pitchFamily="34" charset="0"/>
                <a:cs typeface="Times New Roman" pitchFamily="18" charset="0"/>
              </a:rPr>
              <a:t>NSP</a:t>
            </a:r>
            <a:r>
              <a:rPr lang="ru-RU" sz="2000">
                <a:solidFill>
                  <a:srgbClr val="000000"/>
                </a:solidFill>
                <a:latin typeface="Times New Roman" pitchFamily="18" charset="0"/>
                <a:ea typeface="Calibri" pitchFamily="34" charset="0"/>
                <a:cs typeface="Times New Roman" pitchFamily="18" charset="0"/>
              </a:rPr>
              <a:t>. На ДК они могут попробовать продукцию и если есть желание, заключить соглашение и приобрести то, что им понравилось уже по дистрибьюторским ценам.</a:t>
            </a:r>
            <a:endParaRPr lang="ru-RU" sz="2000">
              <a:ea typeface="Calibri" pitchFamily="34" charset="0"/>
              <a:cs typeface="Times New Roman" pitchFamily="18" charset="0"/>
            </a:endParaRPr>
          </a:p>
        </p:txBody>
      </p:sp>
      <p:sp>
        <p:nvSpPr>
          <p:cNvPr id="24579" name="Прямоугольник 2"/>
          <p:cNvSpPr>
            <a:spLocks noChangeArrowheads="1"/>
          </p:cNvSpPr>
          <p:nvPr/>
        </p:nvSpPr>
        <p:spPr bwMode="auto">
          <a:xfrm>
            <a:off x="1905000" y="2819400"/>
            <a:ext cx="7010400" cy="941388"/>
          </a:xfrm>
          <a:prstGeom prst="rect">
            <a:avLst/>
          </a:prstGeom>
          <a:noFill/>
          <a:ln w="9525">
            <a:noFill/>
            <a:miter lim="800000"/>
            <a:headEnd/>
            <a:tailEnd/>
          </a:ln>
        </p:spPr>
        <p:txBody>
          <a:bodyPr>
            <a:spAutoFit/>
          </a:bodyPr>
          <a:lstStyle/>
          <a:p>
            <a:pPr>
              <a:lnSpc>
                <a:spcPct val="115000"/>
              </a:lnSpc>
            </a:pPr>
            <a:r>
              <a:rPr lang="ru-RU" sz="2400" b="1">
                <a:solidFill>
                  <a:schemeClr val="bg1"/>
                </a:solidFill>
                <a:latin typeface="Calibri" pitchFamily="34" charset="0"/>
                <a:ea typeface="Calibri" pitchFamily="34" charset="0"/>
                <a:cs typeface="Times New Roman" pitchFamily="18" charset="0"/>
              </a:rPr>
              <a:t>Структура А:</a:t>
            </a:r>
          </a:p>
          <a:p>
            <a:pPr>
              <a:lnSpc>
                <a:spcPct val="115000"/>
              </a:lnSpc>
            </a:pPr>
            <a:r>
              <a:rPr lang="ru-RU" sz="2400">
                <a:solidFill>
                  <a:schemeClr val="bg1"/>
                </a:solidFill>
                <a:latin typeface="Calibri" pitchFamily="34" charset="0"/>
                <a:ea typeface="Calibri" pitchFamily="34" charset="0"/>
                <a:cs typeface="Times New Roman" pitchFamily="18" charset="0"/>
              </a:rPr>
              <a:t>Использует правильный план</a:t>
            </a:r>
          </a:p>
        </p:txBody>
      </p:sp>
      <p:pic>
        <p:nvPicPr>
          <p:cNvPr id="24580" name="Picture 2" descr="C:\Documents and Settings\hhh\Desktop\1248776461_nails_01.jpg"/>
          <p:cNvPicPr>
            <a:picLocks noChangeAspect="1" noChangeArrowheads="1"/>
          </p:cNvPicPr>
          <p:nvPr/>
        </p:nvPicPr>
        <p:blipFill>
          <a:blip r:embed="rId3" cstate="print"/>
          <a:srcRect/>
          <a:stretch>
            <a:fillRect/>
          </a:stretch>
        </p:blipFill>
        <p:spPr bwMode="auto">
          <a:xfrm>
            <a:off x="7086600" y="3886200"/>
            <a:ext cx="1600200" cy="2119313"/>
          </a:xfrm>
          <a:prstGeom prst="rect">
            <a:avLst/>
          </a:prstGeom>
          <a:noFill/>
          <a:ln w="9525">
            <a:noFill/>
            <a:miter lim="800000"/>
            <a:headEnd/>
            <a:tailEnd/>
          </a:ln>
        </p:spPr>
      </p:pic>
      <p:sp>
        <p:nvSpPr>
          <p:cNvPr id="24581" name="Прямоугольник 3"/>
          <p:cNvSpPr>
            <a:spLocks noChangeArrowheads="1"/>
          </p:cNvSpPr>
          <p:nvPr/>
        </p:nvSpPr>
        <p:spPr bwMode="auto">
          <a:xfrm>
            <a:off x="1905000" y="3962400"/>
            <a:ext cx="4191000" cy="1366838"/>
          </a:xfrm>
          <a:prstGeom prst="rect">
            <a:avLst/>
          </a:prstGeom>
          <a:noFill/>
          <a:ln w="9525">
            <a:noFill/>
            <a:miter lim="800000"/>
            <a:headEnd/>
            <a:tailEnd/>
          </a:ln>
        </p:spPr>
        <p:txBody>
          <a:bodyPr>
            <a:spAutoFit/>
          </a:bodyPr>
          <a:lstStyle/>
          <a:p>
            <a:pPr>
              <a:lnSpc>
                <a:spcPct val="115000"/>
              </a:lnSpc>
            </a:pPr>
            <a:r>
              <a:rPr lang="ru-RU" sz="2400" b="1">
                <a:solidFill>
                  <a:schemeClr val="bg1"/>
                </a:solidFill>
                <a:latin typeface="Calibri" pitchFamily="34" charset="0"/>
                <a:ea typeface="Calibri" pitchFamily="34" charset="0"/>
                <a:cs typeface="Times New Roman" pitchFamily="18" charset="0"/>
              </a:rPr>
              <a:t>Структура В:</a:t>
            </a:r>
          </a:p>
          <a:p>
            <a:pPr>
              <a:lnSpc>
                <a:spcPct val="115000"/>
              </a:lnSpc>
            </a:pPr>
            <a:r>
              <a:rPr lang="ru-RU" sz="2400">
                <a:solidFill>
                  <a:schemeClr val="bg1"/>
                </a:solidFill>
                <a:latin typeface="Calibri" pitchFamily="34" charset="0"/>
                <a:ea typeface="Calibri" pitchFamily="34" charset="0"/>
                <a:cs typeface="Times New Roman" pitchFamily="18" charset="0"/>
              </a:rPr>
              <a:t>Использует правильный план с небольшими изменениями</a:t>
            </a:r>
          </a:p>
        </p:txBody>
      </p:sp>
      <p:pic>
        <p:nvPicPr>
          <p:cNvPr id="24582" name="Picture 3" descr="C:\Documents and Settings\hhh\Desktop\gvozdi.jpeg"/>
          <p:cNvPicPr>
            <a:picLocks noChangeAspect="1" noChangeArrowheads="1"/>
          </p:cNvPicPr>
          <p:nvPr/>
        </p:nvPicPr>
        <p:blipFill>
          <a:blip r:embed="rId4" cstate="print"/>
          <a:srcRect/>
          <a:stretch>
            <a:fillRect/>
          </a:stretch>
        </p:blipFill>
        <p:spPr bwMode="auto">
          <a:xfrm>
            <a:off x="7086600" y="2106613"/>
            <a:ext cx="1600200" cy="1931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19400" y="304800"/>
            <a:ext cx="5241371" cy="830997"/>
          </a:xfrm>
          <a:prstGeom prst="rect">
            <a:avLst/>
          </a:prstGeom>
          <a:blipFill>
            <a:blip r:embed="rId3" cstate="print"/>
            <a:tile tx="0" ty="0" sx="100000" sy="100000" flip="none" algn="tl"/>
          </a:blipFill>
          <a:ln w="12700">
            <a:solidFill>
              <a:schemeClr val="tx1"/>
            </a:solidFill>
          </a:ln>
          <a:effectLst>
            <a:innerShdw blurRad="63500" dist="50800" dir="16200000">
              <a:prstClr val="black">
                <a:alpha val="50000"/>
              </a:prstClr>
            </a:innerShdw>
            <a:softEdge rad="31750"/>
          </a:effectLst>
          <a:scene3d>
            <a:camera prst="orthographicFront"/>
            <a:lightRig rig="threePt" dir="t"/>
          </a:scene3d>
          <a:sp3d>
            <a:bevelT/>
          </a:sp3d>
        </p:spPr>
        <p:txBody>
          <a:bodyPr wrap="none">
            <a:spAutoFit/>
          </a:bodyPr>
          <a:lstStyle/>
          <a:p>
            <a:pPr algn="ctr">
              <a:defRPr/>
            </a:pPr>
            <a:r>
              <a:rPr lang="ru-RU" sz="2400">
                <a:solidFill>
                  <a:srgbClr val="000000"/>
                </a:solidFill>
                <a:latin typeface="Calibri" pitchFamily="34" charset="0"/>
                <a:ea typeface="Calibri" pitchFamily="34" charset="0"/>
                <a:cs typeface="Times New Roman" pitchFamily="18" charset="0"/>
              </a:rPr>
              <a:t>Различие товарооборота при наличие </a:t>
            </a:r>
          </a:p>
          <a:p>
            <a:pPr algn="ctr">
              <a:defRPr/>
            </a:pPr>
            <a:r>
              <a:rPr lang="ru-RU" sz="2400">
                <a:solidFill>
                  <a:srgbClr val="000000"/>
                </a:solidFill>
                <a:latin typeface="Calibri" pitchFamily="34" charset="0"/>
                <a:ea typeface="Calibri" pitchFamily="34" charset="0"/>
                <a:cs typeface="Times New Roman" pitchFamily="18" charset="0"/>
              </a:rPr>
              <a:t>продукции на ДК и отсутствии.</a:t>
            </a:r>
            <a:endParaRPr lang="ru-RU" sz="2400">
              <a:ea typeface="Calibri" pitchFamily="34" charset="0"/>
              <a:cs typeface="Times New Roman" pitchFamily="18" charset="0"/>
            </a:endParaRPr>
          </a:p>
        </p:txBody>
      </p:sp>
      <p:graphicFrame>
        <p:nvGraphicFramePr>
          <p:cNvPr id="2" name="Таблица 1"/>
          <p:cNvGraphicFramePr>
            <a:graphicFrameLocks noGrp="1"/>
          </p:cNvGraphicFramePr>
          <p:nvPr/>
        </p:nvGraphicFramePr>
        <p:xfrm>
          <a:off x="1676400" y="1905000"/>
          <a:ext cx="7315200" cy="1904814"/>
        </p:xfrm>
        <a:graphic>
          <a:graphicData uri="http://schemas.openxmlformats.org/drawingml/2006/table">
            <a:tbl>
              <a:tblPr>
                <a:effectLst>
                  <a:outerShdw blurRad="50800" dist="38100" dir="5400000" algn="t" rotWithShape="0">
                    <a:prstClr val="black">
                      <a:alpha val="40000"/>
                    </a:prstClr>
                  </a:outerShdw>
                </a:effectLst>
              </a:tblPr>
              <a:tblGrid>
                <a:gridCol w="564060"/>
                <a:gridCol w="1760967"/>
                <a:gridCol w="1055947"/>
                <a:gridCol w="1876826"/>
                <a:gridCol w="2057400"/>
              </a:tblGrid>
              <a:tr h="642942">
                <a:tc>
                  <a:txBody>
                    <a:bodyPr/>
                    <a:lstStyle/>
                    <a:p>
                      <a:pPr marL="0" marR="0">
                        <a:lnSpc>
                          <a:spcPct val="115000"/>
                        </a:lnSpc>
                        <a:spcBef>
                          <a:spcPts val="0"/>
                        </a:spcBef>
                        <a:spcAft>
                          <a:spcPts val="0"/>
                        </a:spcAft>
                      </a:pP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dirty="0" smtClean="0">
                          <a:solidFill>
                            <a:schemeClr val="bg1"/>
                          </a:solidFill>
                          <a:latin typeface="Calibri"/>
                          <a:ea typeface="Calibri"/>
                          <a:cs typeface="Times New Roman"/>
                        </a:rPr>
                        <a:t>Кол-во ДК в неделю</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dirty="0">
                          <a:solidFill>
                            <a:schemeClr val="bg1"/>
                          </a:solidFill>
                          <a:latin typeface="Calibri"/>
                          <a:ea typeface="Calibri"/>
                          <a:cs typeface="Times New Roman"/>
                        </a:rPr>
                        <a:t>Кол-во человек*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b="1" dirty="0">
                          <a:solidFill>
                            <a:schemeClr val="bg1"/>
                          </a:solidFill>
                          <a:latin typeface="Calibri"/>
                          <a:ea typeface="Calibri"/>
                          <a:cs typeface="Times New Roman"/>
                        </a:rPr>
                        <a:t>Есть продукция на ДК**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ru-RU" sz="1800" b="1" dirty="0">
                          <a:solidFill>
                            <a:schemeClr val="bg1"/>
                          </a:solidFill>
                          <a:latin typeface="Calibri"/>
                          <a:ea typeface="Calibri"/>
                          <a:cs typeface="Times New Roman"/>
                        </a:rPr>
                        <a:t>Нет продукции на ДК***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marL="0" marR="0">
                        <a:lnSpc>
                          <a:spcPct val="115000"/>
                        </a:lnSpc>
                        <a:spcBef>
                          <a:spcPts val="0"/>
                        </a:spcBef>
                        <a:spcAft>
                          <a:spcPts val="0"/>
                        </a:spcAft>
                      </a:pPr>
                      <a:r>
                        <a:rPr lang="ru-RU" sz="1800">
                          <a:solidFill>
                            <a:schemeClr val="bg1"/>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a:solidFill>
                            <a:schemeClr val="bg1"/>
                          </a:solidFill>
                          <a:latin typeface="Calibri"/>
                          <a:ea typeface="Calibri"/>
                          <a:cs typeface="Times New Roman"/>
                        </a:rPr>
                        <a:t>1 ДК в неделю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a:solidFill>
                            <a:schemeClr val="bg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dirty="0">
                          <a:solidFill>
                            <a:schemeClr val="bg1"/>
                          </a:solidFill>
                          <a:latin typeface="Calibri"/>
                          <a:ea typeface="Calibri"/>
                          <a:cs typeface="Times New Roman"/>
                        </a:rPr>
                        <a:t>20</a:t>
                      </a:r>
                      <a:r>
                        <a:rPr lang="en-US" sz="1800" dirty="0">
                          <a:solidFill>
                            <a:schemeClr val="bg1"/>
                          </a:solidFill>
                          <a:latin typeface="Calibri"/>
                          <a:ea typeface="Calibri"/>
                          <a:cs typeface="Times New Roman"/>
                        </a:rPr>
                        <a:t>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dirty="0" smtClean="0">
                          <a:solidFill>
                            <a:schemeClr val="bg1"/>
                          </a:solidFill>
                          <a:latin typeface="Calibri"/>
                          <a:ea typeface="Calibri"/>
                          <a:cs typeface="Times New Roman"/>
                        </a:rPr>
                        <a:t>4</a:t>
                      </a:r>
                      <a:r>
                        <a:rPr lang="en-US" sz="1800" dirty="0" smtClean="0">
                          <a:solidFill>
                            <a:schemeClr val="bg1"/>
                          </a:solidFill>
                          <a:latin typeface="Calibri"/>
                          <a:ea typeface="Calibri"/>
                          <a:cs typeface="Times New Roman"/>
                        </a:rPr>
                        <a:t>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dirty="0">
                          <a:solidFill>
                            <a:schemeClr val="bg1"/>
                          </a:solidFill>
                          <a:latin typeface="Calibri"/>
                          <a:ea typeface="Calibri"/>
                          <a:cs typeface="Times New Roman"/>
                        </a:rPr>
                        <a:t>2 ДК в неделю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dirty="0">
                          <a:solidFill>
                            <a:schemeClr val="bg1"/>
                          </a:solidFill>
                          <a:latin typeface="Calibri"/>
                          <a:ea typeface="Calibri"/>
                          <a:cs typeface="Times New Roman"/>
                        </a:rPr>
                        <a:t>40 </a:t>
                      </a:r>
                      <a:r>
                        <a:rPr lang="en-US" sz="1800" dirty="0">
                          <a:solidFill>
                            <a:schemeClr val="bg1"/>
                          </a:solidFill>
                          <a:latin typeface="Calibri"/>
                          <a:ea typeface="Calibri"/>
                          <a:cs typeface="Times New Roman"/>
                        </a:rPr>
                        <a:t>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smtClean="0">
                          <a:solidFill>
                            <a:schemeClr val="bg1"/>
                          </a:solidFill>
                          <a:latin typeface="Calibri"/>
                          <a:ea typeface="Calibri"/>
                          <a:cs typeface="Times New Roman"/>
                        </a:rPr>
                        <a:t>8PV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7 ДК в неделю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800" dirty="0">
                          <a:solidFill>
                            <a:schemeClr val="bg1"/>
                          </a:solidFill>
                          <a:latin typeface="Calibri"/>
                          <a:ea typeface="Calibri"/>
                          <a:cs typeface="Times New Roman"/>
                        </a:rPr>
                        <a:t>140 </a:t>
                      </a:r>
                      <a:r>
                        <a:rPr lang="en-US" sz="1800" dirty="0">
                          <a:solidFill>
                            <a:schemeClr val="bg1"/>
                          </a:solidFill>
                          <a:latin typeface="Calibri"/>
                          <a:ea typeface="Calibri"/>
                          <a:cs typeface="Times New Roman"/>
                        </a:rPr>
                        <a:t>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dirty="0" smtClean="0">
                          <a:solidFill>
                            <a:schemeClr val="bg1"/>
                          </a:solidFill>
                          <a:latin typeface="Calibri"/>
                          <a:ea typeface="Calibri"/>
                          <a:cs typeface="Times New Roman"/>
                        </a:rPr>
                        <a:t>28PV</a:t>
                      </a:r>
                      <a:endParaRPr lang="ru-RU"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marL="0" marR="0">
                        <a:lnSpc>
                          <a:spcPct val="115000"/>
                        </a:lnSpc>
                        <a:spcBef>
                          <a:spcPts val="0"/>
                        </a:spcBef>
                        <a:spcAft>
                          <a:spcPts val="1000"/>
                        </a:spcAft>
                      </a:pPr>
                      <a:r>
                        <a:rPr lang="ru-RU" sz="1800" dirty="0">
                          <a:solidFill>
                            <a:schemeClr val="bg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dirty="0">
                          <a:solidFill>
                            <a:schemeClr val="bg1"/>
                          </a:solidFill>
                          <a:latin typeface="Calibri"/>
                          <a:ea typeface="Calibri"/>
                          <a:cs typeface="Times New Roman"/>
                        </a:rPr>
                        <a:t>10 ДК в неделю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ru-RU" sz="1800">
                          <a:solidFill>
                            <a:schemeClr val="bg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bg1"/>
                          </a:solidFill>
                          <a:latin typeface="Calibri"/>
                          <a:ea typeface="Calibri"/>
                          <a:cs typeface="Times New Roman"/>
                        </a:rPr>
                        <a:t>200</a:t>
                      </a:r>
                      <a:r>
                        <a:rPr lang="ru-RU" sz="1800" dirty="0" smtClean="0">
                          <a:solidFill>
                            <a:schemeClr val="bg1"/>
                          </a:solidFill>
                          <a:latin typeface="Calibri"/>
                          <a:ea typeface="Calibri"/>
                          <a:cs typeface="Times New Roman"/>
                        </a:rPr>
                        <a:t> </a:t>
                      </a:r>
                      <a:r>
                        <a:rPr lang="en-US" sz="1800" dirty="0" smtClean="0">
                          <a:solidFill>
                            <a:schemeClr val="bg1"/>
                          </a:solidFill>
                          <a:latin typeface="Calibri"/>
                          <a:ea typeface="Calibri"/>
                          <a:cs typeface="Times New Roman"/>
                        </a:rPr>
                        <a:t>PV</a:t>
                      </a:r>
                      <a:endParaRPr lang="ru-RU" sz="1800" b="1" cap="all" spc="0" dirty="0">
                        <a:ln w="1905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1000"/>
                        </a:spcAft>
                      </a:pPr>
                      <a:r>
                        <a:rPr lang="en-US" sz="1800" b="0" cap="none" spc="0" dirty="0" smtClean="0">
                          <a:ln>
                            <a:noFill/>
                          </a:ln>
                          <a:solidFill>
                            <a:srgbClr val="333300"/>
                          </a:solidFill>
                          <a:effectLst/>
                          <a:latin typeface="Calibri"/>
                          <a:ea typeface="Calibri"/>
                          <a:cs typeface="Times New Roman"/>
                        </a:rPr>
                        <a:t>40PV</a:t>
                      </a:r>
                      <a:endParaRPr lang="ru-RU" sz="1800" b="0" cap="none" spc="0" dirty="0">
                        <a:ln>
                          <a:noFill/>
                        </a:ln>
                        <a:solidFill>
                          <a:srgbClr val="3333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pSp>
        <p:nvGrpSpPr>
          <p:cNvPr id="25606" name="Группа 12"/>
          <p:cNvGrpSpPr>
            <a:grpSpLocks/>
          </p:cNvGrpSpPr>
          <p:nvPr/>
        </p:nvGrpSpPr>
        <p:grpSpPr bwMode="auto">
          <a:xfrm>
            <a:off x="2819400" y="3810000"/>
            <a:ext cx="5368925" cy="2016125"/>
            <a:chOff x="2819400" y="3810000"/>
            <a:chExt cx="5369287" cy="2016122"/>
          </a:xfrm>
        </p:grpSpPr>
        <p:cxnSp>
          <p:nvCxnSpPr>
            <p:cNvPr id="7" name="Прямая со стрелкой 6"/>
            <p:cNvCxnSpPr/>
            <p:nvPr/>
          </p:nvCxnSpPr>
          <p:spPr>
            <a:xfrm rot="5400000" flipH="1" flipV="1">
              <a:off x="4076837" y="3848050"/>
              <a:ext cx="1523998" cy="144789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Прямоугольник 8"/>
            <p:cNvSpPr/>
            <p:nvPr/>
          </p:nvSpPr>
          <p:spPr>
            <a:xfrm>
              <a:off x="2819400" y="5334000"/>
              <a:ext cx="1722908" cy="492122"/>
            </a:xfrm>
            <a:prstGeom prst="rect">
              <a:avLst/>
            </a:prstGeom>
            <a:solidFill>
              <a:srgbClr val="CCECFF"/>
            </a:solidFill>
            <a:ln w="12700">
              <a:solidFill>
                <a:schemeClr val="tx1"/>
              </a:solidFill>
            </a:ln>
            <a:scene3d>
              <a:camera prst="orthographicFront"/>
              <a:lightRig rig="threePt" dir="t"/>
            </a:scene3d>
            <a:sp3d>
              <a:bevelT/>
            </a:sp3d>
          </p:spPr>
          <p:txBody>
            <a:bodyPr wrap="none">
              <a:spAutoFit/>
            </a:bodyPr>
            <a:lstStyle/>
            <a:p>
              <a:pPr>
                <a:lnSpc>
                  <a:spcPct val="115000"/>
                </a:lnSpc>
                <a:spcBef>
                  <a:spcPts val="0"/>
                </a:spcBef>
                <a:spcAft>
                  <a:spcPts val="0"/>
                </a:spcAft>
                <a:defRPr/>
              </a:pPr>
              <a:r>
                <a:rPr lang="ru-RU" sz="2400" dirty="0">
                  <a:solidFill>
                    <a:schemeClr val="bg1"/>
                  </a:solidFill>
                  <a:latin typeface="Calibri"/>
                  <a:ea typeface="Calibri"/>
                  <a:cs typeface="Times New Roman"/>
                </a:rPr>
                <a:t>Структура А</a:t>
              </a:r>
            </a:p>
          </p:txBody>
        </p:sp>
        <p:cxnSp>
          <p:nvCxnSpPr>
            <p:cNvPr id="11" name="Прямая со стрелкой 10"/>
            <p:cNvCxnSpPr/>
            <p:nvPr/>
          </p:nvCxnSpPr>
          <p:spPr>
            <a:xfrm rot="5400000" flipH="1" flipV="1">
              <a:off x="6934525" y="4343389"/>
              <a:ext cx="1371598" cy="3048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Прямоугольник 11"/>
            <p:cNvSpPr/>
            <p:nvPr/>
          </p:nvSpPr>
          <p:spPr>
            <a:xfrm>
              <a:off x="6477000" y="5181600"/>
              <a:ext cx="1711687" cy="492122"/>
            </a:xfrm>
            <a:prstGeom prst="rect">
              <a:avLst/>
            </a:prstGeom>
            <a:solidFill>
              <a:schemeClr val="accent1">
                <a:lumMod val="60000"/>
                <a:lumOff val="40000"/>
              </a:schemeClr>
            </a:solidFill>
            <a:ln w="12700">
              <a:solidFill>
                <a:schemeClr val="tx1"/>
              </a:solidFill>
            </a:ln>
            <a:scene3d>
              <a:camera prst="orthographicFront"/>
              <a:lightRig rig="threePt" dir="t"/>
            </a:scene3d>
            <a:sp3d>
              <a:bevelT/>
            </a:sp3d>
          </p:spPr>
          <p:txBody>
            <a:bodyPr wrap="none">
              <a:spAutoFit/>
            </a:bodyPr>
            <a:lstStyle/>
            <a:p>
              <a:pPr>
                <a:lnSpc>
                  <a:spcPct val="115000"/>
                </a:lnSpc>
                <a:spcBef>
                  <a:spcPts val="0"/>
                </a:spcBef>
                <a:spcAft>
                  <a:spcPts val="0"/>
                </a:spcAft>
                <a:defRPr/>
              </a:pPr>
              <a:r>
                <a:rPr lang="ru-RU" sz="2400" dirty="0">
                  <a:solidFill>
                    <a:schemeClr val="bg1"/>
                  </a:solidFill>
                  <a:latin typeface="Calibri"/>
                  <a:ea typeface="Calibri"/>
                  <a:cs typeface="Times New Roman"/>
                </a:rPr>
                <a:t>Структура В</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828800" y="1371600"/>
          <a:ext cx="7162800" cy="3053853"/>
        </p:xfrm>
        <a:graphic>
          <a:graphicData uri="http://schemas.openxmlformats.org/drawingml/2006/table">
            <a:tbl>
              <a:tblPr/>
              <a:tblGrid>
                <a:gridCol w="2667000"/>
                <a:gridCol w="1143000"/>
                <a:gridCol w="1143000"/>
                <a:gridCol w="1143000"/>
                <a:gridCol w="1066800"/>
              </a:tblGrid>
              <a:tr h="339317">
                <a:tc>
                  <a:txBody>
                    <a:bodyPr/>
                    <a:lstStyle/>
                    <a:p>
                      <a:pPr>
                        <a:lnSpc>
                          <a:spcPct val="115000"/>
                        </a:lnSpc>
                      </a:pPr>
                      <a:endParaRPr lang="ru-RU" sz="1600" dirty="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Структура А</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3C2"/>
                    </a:solidFill>
                  </a:tcPr>
                </a:tc>
                <a:tc hMerge="1">
                  <a:txBody>
                    <a:bodyPr/>
                    <a:lstStyle/>
                    <a:p>
                      <a:endParaRPr lang="ru-RU"/>
                    </a:p>
                  </a:txBody>
                  <a:tcPr/>
                </a:tc>
                <a:tc gridSpan="2">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Структура В</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3C2"/>
                    </a:solidFill>
                  </a:tcPr>
                </a:tc>
                <a:tc hMerge="1">
                  <a:txBody>
                    <a:bodyPr/>
                    <a:lstStyle/>
                    <a:p>
                      <a:endParaRPr lang="ru-RU"/>
                    </a:p>
                  </a:txBody>
                  <a:tcPr/>
                </a:tc>
              </a:tr>
              <a:tr h="339317">
                <a:tc>
                  <a:txBody>
                    <a:bodyPr/>
                    <a:lstStyle/>
                    <a:p>
                      <a:pPr>
                        <a:lnSpc>
                          <a:spcPct val="115000"/>
                        </a:lnSpc>
                      </a:pPr>
                      <a:endParaRPr lang="ru-RU" sz="1600" dirty="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10. 2007</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10.2009 </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10. 2007</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10. 2009</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339317">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Кол-во дистрибьюторов</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1033</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1478</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4072</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5006</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r>
              <a:tr h="339317">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Товарооборот</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10283</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16131</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33869</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22000</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17">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Изменение </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a:lnSpc>
                          <a:spcPct val="115000"/>
                        </a:lnSpc>
                      </a:pPr>
                      <a:endParaRPr lang="ru-RU" sz="160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+57%</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a:lnSpc>
                          <a:spcPct val="115000"/>
                        </a:lnSpc>
                      </a:pPr>
                      <a:endParaRPr lang="ru-RU" sz="1600" dirty="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-35%</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r>
              <a:tr h="339317">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Товарооборот на 1 чел</a:t>
                      </a:r>
                      <a:r>
                        <a:rPr lang="ru-RU" sz="1600" kern="1200" dirty="0" smtClean="0">
                          <a:solidFill>
                            <a:srgbClr val="000000"/>
                          </a:solidFill>
                          <a:latin typeface="Calibri"/>
                          <a:ea typeface="Calibri"/>
                          <a:cs typeface="Times New Roman"/>
                        </a:rPr>
                        <a:t>. </a:t>
                      </a:r>
                      <a:r>
                        <a:rPr lang="en-US" sz="1600" kern="1200" dirty="0" smtClean="0">
                          <a:solidFill>
                            <a:srgbClr val="000000"/>
                          </a:solidFill>
                          <a:latin typeface="Calibri"/>
                          <a:ea typeface="Calibri"/>
                          <a:cs typeface="Times New Roman"/>
                        </a:rPr>
                        <a:t>PV.</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9,95</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10,91</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smtClean="0">
                          <a:solidFill>
                            <a:srgbClr val="000000"/>
                          </a:solidFill>
                          <a:latin typeface="Calibri"/>
                          <a:ea typeface="Calibri"/>
                          <a:cs typeface="Times New Roman"/>
                        </a:rPr>
                        <a:t>8,31</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4,43</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17">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Убыло из списка 2007 г.</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a:lnSpc>
                          <a:spcPct val="115000"/>
                        </a:lnSpc>
                      </a:pPr>
                      <a:endParaRPr lang="ru-RU" sz="160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-647</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a:lnSpc>
                          <a:spcPct val="115000"/>
                        </a:lnSpc>
                      </a:pPr>
                      <a:endParaRPr lang="ru-RU" sz="1600" dirty="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-3552</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r>
              <a:tr h="339317">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 «старых» дистр-ов</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60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26,1%</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600" dirty="0">
                        <a:latin typeface="Calibri"/>
                        <a:ea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10,4%</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317">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Проникновение на рынке</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0,8%</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1%</a:t>
                      </a:r>
                      <a:endParaRPr lang="ru-RU" sz="160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0,25%</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0,34%</a:t>
                      </a:r>
                      <a:endParaRPr lang="ru-RU" sz="1600" dirty="0">
                        <a:latin typeface="Calibri"/>
                        <a:ea typeface="Calibri"/>
                        <a:cs typeface="Times New Roman"/>
                      </a:endParaRPr>
                    </a:p>
                  </a:txBody>
                  <a:tcPr marL="54043" marR="54043" marT="75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D0DF"/>
                    </a:solidFill>
                  </a:tcPr>
                </a:tc>
              </a:tr>
            </a:tbl>
          </a:graphicData>
        </a:graphic>
      </p:graphicFrame>
      <p:sp>
        <p:nvSpPr>
          <p:cNvPr id="6" name="Прямоугольник 5"/>
          <p:cNvSpPr/>
          <p:nvPr/>
        </p:nvSpPr>
        <p:spPr>
          <a:xfrm>
            <a:off x="2057400" y="304800"/>
            <a:ext cx="6742936" cy="658642"/>
          </a:xfrm>
          <a:prstGeom prst="rect">
            <a:avLst/>
          </a:prstGeom>
          <a:blipFill>
            <a:blip r:embed="rId3" cstate="print"/>
            <a:tile tx="0" ty="0" sx="100000" sy="100000" flip="none" algn="tl"/>
          </a:blipFill>
          <a:ln w="12700">
            <a:solidFill>
              <a:srgbClr val="CCECFF"/>
            </a:solidFill>
          </a:ln>
          <a:effectLst>
            <a:outerShdw blurRad="50800" dist="38100" algn="l" rotWithShape="0">
              <a:prstClr val="black">
                <a:alpha val="40000"/>
              </a:prstClr>
            </a:outerShdw>
          </a:effectLst>
          <a:scene3d>
            <a:camera prst="orthographicFront"/>
            <a:lightRig rig="threePt" dir="t"/>
          </a:scene3d>
          <a:sp3d>
            <a:bevelT/>
          </a:sp3d>
        </p:spPr>
        <p:txBody>
          <a:bodyPr wrap="none">
            <a:spAutoFit/>
          </a:bodyPr>
          <a:lstStyle/>
          <a:p>
            <a:pPr>
              <a:lnSpc>
                <a:spcPct val="115000"/>
              </a:lnSpc>
              <a:spcBef>
                <a:spcPts val="0"/>
              </a:spcBef>
              <a:spcAft>
                <a:spcPts val="0"/>
              </a:spcAft>
              <a:defRPr/>
            </a:pPr>
            <a:r>
              <a:rPr lang="ru-RU" dirty="0">
                <a:solidFill>
                  <a:schemeClr val="bg1"/>
                </a:solidFill>
                <a:latin typeface="Calibri"/>
                <a:ea typeface="Calibri"/>
                <a:cs typeface="Times New Roman"/>
              </a:rPr>
              <a:t>Сравнение структуры А и структуры В</a:t>
            </a:r>
          </a:p>
        </p:txBody>
      </p:sp>
      <p:sp>
        <p:nvSpPr>
          <p:cNvPr id="4" name="Прямоугольник 3"/>
          <p:cNvSpPr/>
          <p:nvPr/>
        </p:nvSpPr>
        <p:spPr>
          <a:xfrm>
            <a:off x="1447800" y="4572000"/>
            <a:ext cx="3886200" cy="1600200"/>
          </a:xfrm>
          <a:prstGeom prst="rect">
            <a:avLst/>
          </a:prstGeom>
        </p:spPr>
        <p:txBody>
          <a:bodyPr>
            <a:spAutoFit/>
          </a:bodyPr>
          <a:lstStyle/>
          <a:p>
            <a:pPr>
              <a:defRPr/>
            </a:pPr>
            <a:r>
              <a:rPr lang="ru-RU" sz="1400" b="1" dirty="0">
                <a:solidFill>
                  <a:schemeClr val="bg1"/>
                </a:solidFill>
                <a:latin typeface="+mj-lt"/>
              </a:rPr>
              <a:t>Оперативное управление бизнесом структуры «А»:</a:t>
            </a:r>
          </a:p>
          <a:p>
            <a:pPr>
              <a:defRPr/>
            </a:pPr>
            <a:r>
              <a:rPr lang="ru-RU" sz="1400" dirty="0">
                <a:solidFill>
                  <a:schemeClr val="bg1"/>
                </a:solidFill>
                <a:latin typeface="+mj-lt"/>
              </a:rPr>
              <a:t>1. Домашние кружки 2 раза в  неделю **</a:t>
            </a:r>
          </a:p>
          <a:p>
            <a:pPr>
              <a:defRPr/>
            </a:pPr>
            <a:r>
              <a:rPr lang="ru-RU" sz="1400" dirty="0">
                <a:solidFill>
                  <a:schemeClr val="bg1"/>
                </a:solidFill>
                <a:latin typeface="+mj-lt"/>
              </a:rPr>
              <a:t>2. Презентации и школы 2 раза в неделю</a:t>
            </a:r>
          </a:p>
          <a:p>
            <a:pPr>
              <a:defRPr/>
            </a:pPr>
            <a:r>
              <a:rPr lang="ru-RU" sz="1400" dirty="0">
                <a:solidFill>
                  <a:schemeClr val="bg1"/>
                </a:solidFill>
                <a:latin typeface="+mj-lt"/>
              </a:rPr>
              <a:t>3. Международные </a:t>
            </a:r>
            <a:r>
              <a:rPr lang="ru-RU" sz="1400" b="1" dirty="0">
                <a:solidFill>
                  <a:srgbClr val="FF0000"/>
                </a:solidFill>
                <a:latin typeface="+mj-lt"/>
              </a:rPr>
              <a:t>Лид</a:t>
            </a:r>
            <a:r>
              <a:rPr lang="ru-RU" sz="1400" dirty="0">
                <a:solidFill>
                  <a:schemeClr val="bg1"/>
                </a:solidFill>
                <a:latin typeface="+mj-lt"/>
              </a:rPr>
              <a:t>. школы 2 раза в год </a:t>
            </a:r>
          </a:p>
          <a:p>
            <a:pPr>
              <a:defRPr/>
            </a:pPr>
            <a:r>
              <a:rPr lang="ru-RU" sz="1400" dirty="0">
                <a:solidFill>
                  <a:schemeClr val="bg1"/>
                </a:solidFill>
                <a:latin typeface="+mj-lt"/>
              </a:rPr>
              <a:t>4. Фестивали: День рождения </a:t>
            </a:r>
            <a:r>
              <a:rPr lang="en-US" sz="1400" dirty="0">
                <a:solidFill>
                  <a:schemeClr val="bg1"/>
                </a:solidFill>
                <a:latin typeface="+mj-lt"/>
              </a:rPr>
              <a:t>NSP </a:t>
            </a:r>
            <a:r>
              <a:rPr lang="ru-RU" sz="1400" dirty="0">
                <a:solidFill>
                  <a:schemeClr val="bg1"/>
                </a:solidFill>
                <a:latin typeface="+mj-lt"/>
              </a:rPr>
              <a:t>и межрегиональное «Восходящие звезды»  </a:t>
            </a:r>
          </a:p>
        </p:txBody>
      </p:sp>
      <p:sp>
        <p:nvSpPr>
          <p:cNvPr id="7" name="Прямоугольник 6"/>
          <p:cNvSpPr/>
          <p:nvPr/>
        </p:nvSpPr>
        <p:spPr>
          <a:xfrm>
            <a:off x="5334000" y="4572000"/>
            <a:ext cx="3810000" cy="1600200"/>
          </a:xfrm>
          <a:prstGeom prst="rect">
            <a:avLst/>
          </a:prstGeom>
        </p:spPr>
        <p:txBody>
          <a:bodyPr>
            <a:spAutoFit/>
          </a:bodyPr>
          <a:lstStyle/>
          <a:p>
            <a:pPr>
              <a:defRPr/>
            </a:pPr>
            <a:r>
              <a:rPr lang="ru-RU" sz="1400" b="1" dirty="0">
                <a:solidFill>
                  <a:schemeClr val="bg1"/>
                </a:solidFill>
              </a:rPr>
              <a:t>Оперативное управление бизнесом структуры «В»:</a:t>
            </a:r>
          </a:p>
          <a:p>
            <a:pPr marL="342900" indent="-342900">
              <a:buFontTx/>
              <a:buAutoNum type="arabicPeriod"/>
              <a:defRPr/>
            </a:pPr>
            <a:r>
              <a:rPr lang="ru-RU" sz="1400" dirty="0">
                <a:solidFill>
                  <a:schemeClr val="bg1"/>
                </a:solidFill>
                <a:latin typeface="+mj-lt"/>
              </a:rPr>
              <a:t>Домашние кружки 2 раза в неделю *** </a:t>
            </a:r>
          </a:p>
          <a:p>
            <a:pPr marL="342900" indent="-342900">
              <a:buFontTx/>
              <a:buAutoNum type="arabicPeriod"/>
              <a:defRPr/>
            </a:pPr>
            <a:r>
              <a:rPr lang="ru-RU" sz="1400" dirty="0">
                <a:solidFill>
                  <a:schemeClr val="bg1"/>
                </a:solidFill>
                <a:latin typeface="+mj-lt"/>
              </a:rPr>
              <a:t>Презентации и школы 2 раза в неделю</a:t>
            </a:r>
          </a:p>
          <a:p>
            <a:pPr marL="342900" indent="-342900">
              <a:buFontTx/>
              <a:buAutoNum type="arabicPeriod"/>
              <a:defRPr/>
            </a:pPr>
            <a:r>
              <a:rPr lang="ru-RU" sz="1400" dirty="0">
                <a:solidFill>
                  <a:schemeClr val="bg1"/>
                </a:solidFill>
                <a:latin typeface="+mj-lt"/>
              </a:rPr>
              <a:t>Межд. </a:t>
            </a:r>
            <a:r>
              <a:rPr lang="ru-RU" sz="1400" b="1" dirty="0" err="1">
                <a:solidFill>
                  <a:schemeClr val="bg1"/>
                </a:solidFill>
                <a:latin typeface="+mj-lt"/>
              </a:rPr>
              <a:t>дистр</a:t>
            </a:r>
            <a:r>
              <a:rPr lang="ru-RU" sz="1400" b="1" dirty="0">
                <a:solidFill>
                  <a:schemeClr val="bg1"/>
                </a:solidFill>
                <a:latin typeface="+mj-lt"/>
              </a:rPr>
              <a:t>. </a:t>
            </a:r>
            <a:r>
              <a:rPr lang="ru-RU" sz="1400" dirty="0">
                <a:solidFill>
                  <a:schemeClr val="bg1"/>
                </a:solidFill>
                <a:latin typeface="+mj-lt"/>
              </a:rPr>
              <a:t>Школы 2 раза в год</a:t>
            </a:r>
          </a:p>
          <a:p>
            <a:pPr marL="342900" indent="-342900">
              <a:buFontTx/>
              <a:buAutoNum type="arabicPeriod"/>
              <a:defRPr/>
            </a:pPr>
            <a:r>
              <a:rPr lang="ru-RU" sz="1400" dirty="0">
                <a:solidFill>
                  <a:schemeClr val="bg1"/>
                </a:solidFill>
                <a:latin typeface="+mj-lt"/>
              </a:rPr>
              <a:t>Фестивали: (кто как хочет) </a:t>
            </a:r>
          </a:p>
          <a:p>
            <a:pPr>
              <a:defRPr/>
            </a:pPr>
            <a:endParaRPr lang="ru-RU" sz="1400" dirty="0">
              <a:solidFill>
                <a:schemeClr val="bg1"/>
              </a:solidFill>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2"/>
          <p:cNvSpPr>
            <a:spLocks noChangeArrowheads="1"/>
          </p:cNvSpPr>
          <p:nvPr/>
        </p:nvSpPr>
        <p:spPr bwMode="auto">
          <a:xfrm>
            <a:off x="1905000" y="3429000"/>
            <a:ext cx="6934200" cy="584200"/>
          </a:xfrm>
          <a:prstGeom prst="rect">
            <a:avLst/>
          </a:prstGeom>
          <a:noFill/>
          <a:ln w="9525">
            <a:noFill/>
            <a:miter lim="800000"/>
            <a:headEnd/>
            <a:tailEnd/>
          </a:ln>
        </p:spPr>
        <p:txBody>
          <a:bodyPr>
            <a:spAutoFit/>
          </a:bodyPr>
          <a:lstStyle/>
          <a:p>
            <a:r>
              <a:rPr lang="ru-RU" sz="1600" b="1">
                <a:solidFill>
                  <a:schemeClr val="bg1"/>
                </a:solidFill>
              </a:rPr>
              <a:t>**** Фестивали:</a:t>
            </a:r>
            <a:r>
              <a:rPr lang="ru-RU" sz="1600">
                <a:solidFill>
                  <a:schemeClr val="bg1"/>
                </a:solidFill>
              </a:rPr>
              <a:t> День Рождения </a:t>
            </a:r>
            <a:r>
              <a:rPr lang="en-US" sz="1600">
                <a:solidFill>
                  <a:schemeClr val="bg1"/>
                </a:solidFill>
              </a:rPr>
              <a:t>NSP</a:t>
            </a:r>
            <a:r>
              <a:rPr lang="ru-RU" sz="1600">
                <a:solidFill>
                  <a:schemeClr val="bg1"/>
                </a:solidFill>
              </a:rPr>
              <a:t>, межрегиональный «Восходящие Звезды»</a:t>
            </a:r>
          </a:p>
        </p:txBody>
      </p:sp>
      <p:pic>
        <p:nvPicPr>
          <p:cNvPr id="27651" name="Picture 1" descr="C:\Documents and Settings\hhh\Desktop\0360.jpg"/>
          <p:cNvPicPr>
            <a:picLocks noChangeAspect="1" noChangeArrowheads="1"/>
          </p:cNvPicPr>
          <p:nvPr/>
        </p:nvPicPr>
        <p:blipFill>
          <a:blip r:embed="rId3" cstate="print"/>
          <a:srcRect/>
          <a:stretch>
            <a:fillRect/>
          </a:stretch>
        </p:blipFill>
        <p:spPr bwMode="auto">
          <a:xfrm>
            <a:off x="1981200" y="4038600"/>
            <a:ext cx="3121025" cy="2081213"/>
          </a:xfrm>
          <a:prstGeom prst="rect">
            <a:avLst/>
          </a:prstGeom>
          <a:noFill/>
          <a:ln w="9525">
            <a:noFill/>
            <a:miter lim="800000"/>
            <a:headEnd/>
            <a:tailEnd/>
          </a:ln>
        </p:spPr>
      </p:pic>
      <p:pic>
        <p:nvPicPr>
          <p:cNvPr id="27652" name="Picture 2" descr="C:\Documents and Settings\hhh\Desktop\0475.jpg"/>
          <p:cNvPicPr>
            <a:picLocks noChangeAspect="1" noChangeArrowheads="1"/>
          </p:cNvPicPr>
          <p:nvPr/>
        </p:nvPicPr>
        <p:blipFill>
          <a:blip r:embed="rId4" cstate="print"/>
          <a:srcRect/>
          <a:stretch>
            <a:fillRect/>
          </a:stretch>
        </p:blipFill>
        <p:spPr bwMode="auto">
          <a:xfrm>
            <a:off x="5562600" y="4038600"/>
            <a:ext cx="3121025" cy="2081213"/>
          </a:xfrm>
          <a:prstGeom prst="rect">
            <a:avLst/>
          </a:prstGeom>
          <a:noFill/>
          <a:ln w="9525">
            <a:noFill/>
            <a:miter lim="800000"/>
            <a:headEnd/>
            <a:tailEnd/>
          </a:ln>
        </p:spPr>
      </p:pic>
      <p:sp>
        <p:nvSpPr>
          <p:cNvPr id="27653" name="Прямоугольник 5"/>
          <p:cNvSpPr>
            <a:spLocks noChangeArrowheads="1"/>
          </p:cNvSpPr>
          <p:nvPr/>
        </p:nvSpPr>
        <p:spPr bwMode="auto">
          <a:xfrm>
            <a:off x="2057400" y="0"/>
            <a:ext cx="6781800" cy="954088"/>
          </a:xfrm>
          <a:prstGeom prst="rect">
            <a:avLst/>
          </a:prstGeom>
          <a:noFill/>
          <a:ln w="9525">
            <a:noFill/>
            <a:miter lim="800000"/>
            <a:headEnd/>
            <a:tailEnd/>
          </a:ln>
        </p:spPr>
        <p:txBody>
          <a:bodyPr>
            <a:spAutoFit/>
          </a:bodyPr>
          <a:lstStyle/>
          <a:p>
            <a:pPr marL="457200" indent="-457200" eaLnBrk="0" hangingPunct="0"/>
            <a:r>
              <a:rPr lang="ru-RU" sz="2800" b="1">
                <a:solidFill>
                  <a:schemeClr val="bg1"/>
                </a:solidFill>
                <a:latin typeface="Times New Roman" pitchFamily="18" charset="0"/>
              </a:rPr>
              <a:t>Влияние международных конференций и фестивалей на развитие бизнеса.  </a:t>
            </a:r>
          </a:p>
        </p:txBody>
      </p:sp>
      <p:graphicFrame>
        <p:nvGraphicFramePr>
          <p:cNvPr id="7" name="Таблица 6"/>
          <p:cNvGraphicFramePr>
            <a:graphicFrameLocks noGrp="1"/>
          </p:cNvGraphicFramePr>
          <p:nvPr/>
        </p:nvGraphicFramePr>
        <p:xfrm>
          <a:off x="1905000" y="990600"/>
          <a:ext cx="6934200" cy="2040918"/>
        </p:xfrm>
        <a:graphic>
          <a:graphicData uri="http://schemas.openxmlformats.org/drawingml/2006/table">
            <a:tbl>
              <a:tblPr/>
              <a:tblGrid>
                <a:gridCol w="2716491"/>
                <a:gridCol w="1072299"/>
                <a:gridCol w="1072299"/>
                <a:gridCol w="1072299"/>
                <a:gridCol w="1000812"/>
              </a:tblGrid>
              <a:tr h="257161">
                <a:tc>
                  <a:txBody>
                    <a:bodyPr/>
                    <a:lstStyle/>
                    <a:p>
                      <a:pPr>
                        <a:lnSpc>
                          <a:spcPct val="115000"/>
                        </a:lnSpc>
                      </a:pPr>
                      <a:endParaRPr lang="ru-RU" sz="1600" dirty="0">
                        <a:latin typeface="Calibri"/>
                        <a:ea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Структура А</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1E0"/>
                    </a:solidFill>
                  </a:tcPr>
                </a:tc>
                <a:tc hMerge="1">
                  <a:txBody>
                    <a:bodyPr/>
                    <a:lstStyle/>
                    <a:p>
                      <a:endParaRPr lang="ru-RU"/>
                    </a:p>
                  </a:txBody>
                  <a:tcPr/>
                </a:tc>
                <a:tc gridSpan="2">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Структура В</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F1E0"/>
                    </a:solidFill>
                  </a:tcPr>
                </a:tc>
                <a:tc hMerge="1">
                  <a:txBody>
                    <a:bodyPr/>
                    <a:lstStyle/>
                    <a:p>
                      <a:endParaRPr lang="ru-RU"/>
                    </a:p>
                  </a:txBody>
                  <a:tcPr/>
                </a:tc>
              </a:tr>
              <a:tr h="257161">
                <a:tc>
                  <a:txBody>
                    <a:bodyPr/>
                    <a:lstStyle/>
                    <a:p>
                      <a:pPr>
                        <a:lnSpc>
                          <a:spcPct val="115000"/>
                        </a:lnSpc>
                      </a:pPr>
                      <a:endParaRPr lang="ru-RU" sz="1600" dirty="0">
                        <a:latin typeface="Calibri"/>
                        <a:ea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2008</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2009</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2008</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2009</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257161">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Общее кол-во лидеров  </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9</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18</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36</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28</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61">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Межд. конф. (лидеры)</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4</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7</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0</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0</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61">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Участие на </a:t>
                      </a:r>
                      <a:r>
                        <a:rPr lang="ru-RU" sz="1600" kern="1200" dirty="0" smtClean="0">
                          <a:solidFill>
                            <a:srgbClr val="000000"/>
                          </a:solidFill>
                          <a:latin typeface="Calibri"/>
                          <a:ea typeface="Calibri"/>
                          <a:cs typeface="Times New Roman"/>
                        </a:rPr>
                        <a:t>фестивалях****</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70</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110</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80</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60</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10">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Кол-во дистрибьюторов </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1033</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1478</a:t>
                      </a:r>
                      <a:r>
                        <a:rPr lang="en-US" sz="1600" kern="1200">
                          <a:solidFill>
                            <a:srgbClr val="000000"/>
                          </a:solidFill>
                          <a:latin typeface="Calibri"/>
                          <a:ea typeface="Calibri"/>
                          <a:cs typeface="Times New Roman"/>
                        </a:rPr>
                        <a:t>**</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4072</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5006</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61">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Товарооборот </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10283</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16131</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33869</a:t>
                      </a:r>
                      <a:r>
                        <a:rPr lang="en-US" sz="1600" kern="1200">
                          <a:solidFill>
                            <a:srgbClr val="000000"/>
                          </a:solidFill>
                          <a:latin typeface="Calibri"/>
                          <a:ea typeface="Calibri"/>
                          <a:cs typeface="Times New Roman"/>
                        </a:rPr>
                        <a:t>*</a:t>
                      </a:r>
                      <a:endParaRPr lang="ru-RU" sz="160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22000</a:t>
                      </a:r>
                      <a:r>
                        <a:rPr lang="en-US" sz="1600" kern="1200" dirty="0">
                          <a:solidFill>
                            <a:srgbClr val="000000"/>
                          </a:solidFill>
                          <a:latin typeface="Calibri"/>
                          <a:ea typeface="Calibri"/>
                          <a:cs typeface="Times New Roman"/>
                        </a:rPr>
                        <a:t>**</a:t>
                      </a:r>
                      <a:endParaRPr lang="ru-RU" sz="1600" dirty="0">
                        <a:latin typeface="Calibri"/>
                        <a:ea typeface="Calibri"/>
                        <a:cs typeface="Times New Roman"/>
                      </a:endParaRPr>
                    </a:p>
                  </a:txBody>
                  <a:tcPr marL="56444" marR="56444" marT="79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02" name="Прямоугольник 7"/>
          <p:cNvSpPr>
            <a:spLocks noChangeArrowheads="1"/>
          </p:cNvSpPr>
          <p:nvPr/>
        </p:nvSpPr>
        <p:spPr bwMode="auto">
          <a:xfrm flipH="1">
            <a:off x="1981200" y="3048000"/>
            <a:ext cx="6858000" cy="369888"/>
          </a:xfrm>
          <a:prstGeom prst="rect">
            <a:avLst/>
          </a:prstGeom>
          <a:noFill/>
          <a:ln w="9525">
            <a:noFill/>
            <a:miter lim="800000"/>
            <a:headEnd/>
            <a:tailEnd/>
          </a:ln>
        </p:spPr>
        <p:txBody>
          <a:bodyPr>
            <a:spAutoFit/>
          </a:bodyPr>
          <a:lstStyle/>
          <a:p>
            <a:r>
              <a:rPr lang="en-US" sz="1800">
                <a:solidFill>
                  <a:srgbClr val="000000"/>
                </a:solidFill>
                <a:latin typeface="Calibri" pitchFamily="34" charset="0"/>
                <a:ea typeface="Calibri" pitchFamily="34" charset="0"/>
                <a:cs typeface="Times New Roman" pitchFamily="18" charset="0"/>
              </a:rPr>
              <a:t>*</a:t>
            </a:r>
            <a:r>
              <a:rPr lang="ru-RU" sz="1800">
                <a:solidFill>
                  <a:srgbClr val="000000"/>
                </a:solidFill>
                <a:latin typeface="Calibri" pitchFamily="34" charset="0"/>
                <a:ea typeface="Calibri" pitchFamily="34" charset="0"/>
                <a:cs typeface="Times New Roman" pitchFamily="18" charset="0"/>
              </a:rPr>
              <a:t>    10. 2007; ** 10.2009</a:t>
            </a:r>
            <a:endParaRPr lang="ru-RU" sz="18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Documents and Settings\hhh\Desktop\вид с самолета.jpg"/>
          <p:cNvPicPr>
            <a:picLocks noChangeAspect="1" noChangeArrowheads="1"/>
          </p:cNvPicPr>
          <p:nvPr/>
        </p:nvPicPr>
        <p:blipFill>
          <a:blip r:embed="rId3" cstate="print"/>
          <a:srcRect/>
          <a:stretch>
            <a:fillRect/>
          </a:stretch>
        </p:blipFill>
        <p:spPr bwMode="auto">
          <a:xfrm>
            <a:off x="2286000" y="152400"/>
            <a:ext cx="6707188" cy="3476625"/>
          </a:xfrm>
          <a:prstGeom prst="rect">
            <a:avLst/>
          </a:prstGeom>
          <a:noFill/>
          <a:ln w="9525">
            <a:noFill/>
            <a:miter lim="800000"/>
            <a:headEnd/>
            <a:tailEnd/>
          </a:ln>
        </p:spPr>
      </p:pic>
      <p:pic>
        <p:nvPicPr>
          <p:cNvPr id="28675" name="Picture 4" descr="C:\Documents and Settings\hhh\Desktop\hotel_old_town_view.jpg"/>
          <p:cNvPicPr>
            <a:picLocks noChangeAspect="1" noChangeArrowheads="1"/>
          </p:cNvPicPr>
          <p:nvPr/>
        </p:nvPicPr>
        <p:blipFill>
          <a:blip r:embed="rId4" cstate="print"/>
          <a:srcRect/>
          <a:stretch>
            <a:fillRect/>
          </a:stretch>
        </p:blipFill>
        <p:spPr bwMode="auto">
          <a:xfrm>
            <a:off x="5791200" y="3657600"/>
            <a:ext cx="3124200" cy="2343150"/>
          </a:xfrm>
          <a:prstGeom prst="rect">
            <a:avLst/>
          </a:prstGeom>
          <a:noFill/>
          <a:ln w="9525">
            <a:noFill/>
            <a:miter lim="800000"/>
            <a:headEnd/>
            <a:tailEnd/>
          </a:ln>
        </p:spPr>
      </p:pic>
      <p:sp>
        <p:nvSpPr>
          <p:cNvPr id="28676" name="Прямоугольник 4"/>
          <p:cNvSpPr>
            <a:spLocks noChangeArrowheads="1"/>
          </p:cNvSpPr>
          <p:nvPr/>
        </p:nvSpPr>
        <p:spPr bwMode="auto">
          <a:xfrm>
            <a:off x="1524000" y="4191000"/>
            <a:ext cx="4191000" cy="1570038"/>
          </a:xfrm>
          <a:prstGeom prst="rect">
            <a:avLst/>
          </a:prstGeom>
          <a:noFill/>
          <a:ln w="9525">
            <a:noFill/>
            <a:miter lim="800000"/>
            <a:headEnd/>
            <a:tailEnd/>
          </a:ln>
        </p:spPr>
        <p:txBody>
          <a:bodyPr>
            <a:spAutoFit/>
          </a:bodyPr>
          <a:lstStyle/>
          <a:p>
            <a:r>
              <a:rPr lang="ru-RU" sz="2400" b="1">
                <a:solidFill>
                  <a:schemeClr val="bg1"/>
                </a:solidFill>
                <a:latin typeface="Times New Roman" pitchFamily="18" charset="0"/>
              </a:rPr>
              <a:t>Виды одного района. </a:t>
            </a:r>
          </a:p>
          <a:p>
            <a:r>
              <a:rPr lang="ru-RU" sz="2400" b="1">
                <a:solidFill>
                  <a:schemeClr val="bg1"/>
                </a:solidFill>
                <a:latin typeface="Times New Roman" pitchFamily="18" charset="0"/>
              </a:rPr>
              <a:t>Какая картинка дает нам больше глобальной информации?</a:t>
            </a:r>
            <a:endParaRPr lang="ru-RU"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5" name="Group 67"/>
          <p:cNvGraphicFramePr>
            <a:graphicFrameLocks noGrp="1"/>
          </p:cNvGraphicFramePr>
          <p:nvPr/>
        </p:nvGraphicFramePr>
        <p:xfrm>
          <a:off x="1905000" y="1600200"/>
          <a:ext cx="7010400" cy="2337983"/>
        </p:xfrm>
        <a:graphic>
          <a:graphicData uri="http://schemas.openxmlformats.org/drawingml/2006/table">
            <a:tbl>
              <a:tblPr/>
              <a:tblGrid>
                <a:gridCol w="3124200"/>
                <a:gridCol w="990600"/>
                <a:gridCol w="1066800"/>
                <a:gridCol w="914400"/>
                <a:gridCol w="914400"/>
              </a:tblGrid>
              <a:tr h="412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Структура А</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3C2"/>
                    </a:solidFill>
                  </a:tcPr>
                </a:tc>
                <a:tc hMerge="1">
                  <a:txBody>
                    <a:bodyPr/>
                    <a:lstStyle/>
                    <a:p>
                      <a:endParaRPr lang="en-US"/>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Структура В</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3C2"/>
                    </a:solidFill>
                  </a:tcPr>
                </a:tc>
                <a:tc hMerge="1">
                  <a:txBody>
                    <a:bodyPr/>
                    <a:lstStyle/>
                    <a:p>
                      <a:endParaRPr lang="en-US"/>
                    </a:p>
                  </a:txBody>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10. 2007</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B3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10.2009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10. 2007</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FFB3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10. 2009</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33"/>
                    </a:solidFill>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Кол-во дистрибьюторов</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1033</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1478</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4072</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5006</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Убыло из списка 2007 г.</a:t>
                      </a:r>
                      <a:r>
                        <a:rPr kumimoji="0" lang="ru-RU" sz="18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-647</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-3552</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D0DF"/>
                    </a:solidFill>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 «старых» дистрибьюторов</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26,1%</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10,4%</a:t>
                      </a:r>
                      <a:r>
                        <a:rPr kumimoji="0" lang="ru-RU" sz="1800" b="0"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«Новые»  дистрибьюторы (оценка)</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≥1982 </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rPr>
                        <a:t>≥4486</a:t>
                      </a:r>
                      <a:endParaRPr kumimoji="0" lang="ru-RU"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5936" marR="45936" marT="648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740" name="Прямоугольник 5"/>
          <p:cNvSpPr>
            <a:spLocks noChangeArrowheads="1"/>
          </p:cNvSpPr>
          <p:nvPr/>
        </p:nvSpPr>
        <p:spPr bwMode="auto">
          <a:xfrm>
            <a:off x="1828800" y="228600"/>
            <a:ext cx="7010400" cy="954088"/>
          </a:xfrm>
          <a:prstGeom prst="rect">
            <a:avLst/>
          </a:prstGeom>
          <a:noFill/>
          <a:ln w="9525">
            <a:noFill/>
            <a:miter lim="800000"/>
            <a:headEnd/>
            <a:tailEnd/>
          </a:ln>
        </p:spPr>
        <p:txBody>
          <a:bodyPr>
            <a:spAutoFit/>
          </a:bodyPr>
          <a:lstStyle/>
          <a:p>
            <a:pPr algn="ctr"/>
            <a:r>
              <a:rPr lang="ru-RU" sz="2800" b="1">
                <a:solidFill>
                  <a:schemeClr val="bg1"/>
                </a:solidFill>
                <a:latin typeface="Times New Roman" pitchFamily="18" charset="0"/>
              </a:rPr>
              <a:t>Риски в долгосрочном периоде для структуры «В»</a:t>
            </a:r>
            <a:endParaRPr lang="ru-RU" sz="2800"/>
          </a:p>
        </p:txBody>
      </p:sp>
      <p:graphicFrame>
        <p:nvGraphicFramePr>
          <p:cNvPr id="7" name="Таблица 6"/>
          <p:cNvGraphicFramePr>
            <a:graphicFrameLocks noGrp="1"/>
          </p:cNvGraphicFramePr>
          <p:nvPr/>
        </p:nvGraphicFramePr>
        <p:xfrm>
          <a:off x="1905000" y="4572000"/>
          <a:ext cx="6857999" cy="1566672"/>
        </p:xfrm>
        <a:graphic>
          <a:graphicData uri="http://schemas.openxmlformats.org/drawingml/2006/table">
            <a:tbl>
              <a:tblPr/>
              <a:tblGrid>
                <a:gridCol w="2285691"/>
                <a:gridCol w="2286154"/>
                <a:gridCol w="2286154"/>
              </a:tblGrid>
              <a:tr h="783336">
                <a:tc>
                  <a:txBody>
                    <a:bodyPr/>
                    <a:lstStyle/>
                    <a:p>
                      <a:pPr marL="0" marR="0">
                        <a:lnSpc>
                          <a:spcPct val="115000"/>
                        </a:lnSpc>
                        <a:spcBef>
                          <a:spcPts val="0"/>
                        </a:spcBef>
                        <a:spcAft>
                          <a:spcPts val="0"/>
                        </a:spcAft>
                      </a:pPr>
                      <a:endParaRPr lang="ru-RU" sz="1800" dirty="0">
                        <a:solidFill>
                          <a:schemeClr val="bg1"/>
                        </a:solidFill>
                        <a:latin typeface="Calibri"/>
                        <a:ea typeface="Calibri"/>
                        <a:cs typeface="Times New Roman"/>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dirty="0">
                          <a:solidFill>
                            <a:schemeClr val="bg1"/>
                          </a:solidFill>
                          <a:latin typeface="Calibri"/>
                          <a:ea typeface="Calibri"/>
                          <a:cs typeface="Times New Roman"/>
                        </a:rPr>
                        <a:t>«Потенциальный» дистрибьютор</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dirty="0">
                          <a:solidFill>
                            <a:schemeClr val="bg1"/>
                          </a:solidFill>
                          <a:latin typeface="Calibri"/>
                          <a:ea typeface="Calibri"/>
                          <a:cs typeface="Times New Roman"/>
                        </a:rPr>
                        <a:t>Дистрибьютор</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68">
                <a:tc>
                  <a:txBody>
                    <a:bodyPr/>
                    <a:lstStyle/>
                    <a:p>
                      <a:pPr marL="0" marR="0">
                        <a:lnSpc>
                          <a:spcPct val="115000"/>
                        </a:lnSpc>
                        <a:spcBef>
                          <a:spcPts val="0"/>
                        </a:spcBef>
                        <a:spcAft>
                          <a:spcPts val="0"/>
                        </a:spcAft>
                      </a:pPr>
                      <a:r>
                        <a:rPr lang="ru-RU" sz="1800" dirty="0">
                          <a:solidFill>
                            <a:schemeClr val="bg1"/>
                          </a:solidFill>
                          <a:latin typeface="Calibri"/>
                          <a:ea typeface="Calibri"/>
                          <a:cs typeface="Times New Roman"/>
                        </a:rPr>
                        <a:t>«Новый» продукт</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dirty="0">
                          <a:solidFill>
                            <a:schemeClr val="bg1"/>
                          </a:solidFill>
                          <a:latin typeface="Calibri"/>
                          <a:ea typeface="Calibri"/>
                          <a:cs typeface="Times New Roman"/>
                        </a:rPr>
                        <a:t>10</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a:solidFill>
                            <a:schemeClr val="bg1"/>
                          </a:solidFill>
                          <a:latin typeface="Calibri"/>
                          <a:ea typeface="Calibri"/>
                          <a:cs typeface="Times New Roman"/>
                        </a:rPr>
                        <a:t>2</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68">
                <a:tc>
                  <a:txBody>
                    <a:bodyPr/>
                    <a:lstStyle/>
                    <a:p>
                      <a:pPr marL="0" marR="0">
                        <a:lnSpc>
                          <a:spcPct val="115000"/>
                        </a:lnSpc>
                        <a:spcBef>
                          <a:spcPts val="0"/>
                        </a:spcBef>
                        <a:spcAft>
                          <a:spcPts val="0"/>
                        </a:spcAft>
                      </a:pPr>
                      <a:r>
                        <a:rPr lang="ru-RU" sz="1800" dirty="0" smtClean="0">
                          <a:solidFill>
                            <a:schemeClr val="bg1"/>
                          </a:solidFill>
                          <a:latin typeface="Calibri"/>
                          <a:ea typeface="Calibri"/>
                          <a:cs typeface="Times New Roman"/>
                        </a:rPr>
                        <a:t>«Известный» </a:t>
                      </a:r>
                      <a:r>
                        <a:rPr lang="ru-RU" sz="1800" dirty="0">
                          <a:solidFill>
                            <a:schemeClr val="bg1"/>
                          </a:solidFill>
                          <a:latin typeface="Calibri"/>
                          <a:ea typeface="Calibri"/>
                          <a:cs typeface="Times New Roman"/>
                        </a:rPr>
                        <a:t>продукт</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dirty="0">
                          <a:solidFill>
                            <a:schemeClr val="bg1"/>
                          </a:solidFill>
                          <a:latin typeface="Calibri"/>
                          <a:ea typeface="Calibri"/>
                          <a:cs typeface="Times New Roman"/>
                        </a:rPr>
                        <a:t>5</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800" dirty="0">
                          <a:solidFill>
                            <a:schemeClr val="bg1"/>
                          </a:solidFill>
                          <a:latin typeface="Calibri"/>
                          <a:ea typeface="Calibri"/>
                          <a:cs typeface="Times New Roman"/>
                        </a:rPr>
                        <a:t>1</a:t>
                      </a: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59" name="Прямоугольник 7"/>
          <p:cNvSpPr>
            <a:spLocks noChangeArrowheads="1"/>
          </p:cNvSpPr>
          <p:nvPr/>
        </p:nvSpPr>
        <p:spPr bwMode="auto">
          <a:xfrm>
            <a:off x="1752600" y="3886200"/>
            <a:ext cx="7010400" cy="461963"/>
          </a:xfrm>
          <a:prstGeom prst="rect">
            <a:avLst/>
          </a:prstGeom>
          <a:noFill/>
          <a:ln w="9525">
            <a:noFill/>
            <a:miter lim="800000"/>
            <a:headEnd/>
            <a:tailEnd/>
          </a:ln>
        </p:spPr>
        <p:txBody>
          <a:bodyPr>
            <a:spAutoFit/>
          </a:bodyPr>
          <a:lstStyle/>
          <a:p>
            <a:pPr algn="ctr"/>
            <a:r>
              <a:rPr lang="ru-RU" sz="2400" b="1">
                <a:solidFill>
                  <a:schemeClr val="bg1"/>
                </a:solidFill>
                <a:latin typeface="Times New Roman" pitchFamily="18" charset="0"/>
              </a:rPr>
              <a:t>Усилия, чтобы человек приобрел продукцию.</a:t>
            </a:r>
            <a:endParaRPr lang="ru-RU"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Documents and Settings\hhh\Desktop\pic_237.jpg"/>
          <p:cNvPicPr>
            <a:picLocks noChangeAspect="1" noChangeArrowheads="1"/>
          </p:cNvPicPr>
          <p:nvPr/>
        </p:nvPicPr>
        <p:blipFill>
          <a:blip r:embed="rId3" cstate="print"/>
          <a:srcRect/>
          <a:stretch>
            <a:fillRect/>
          </a:stretch>
        </p:blipFill>
        <p:spPr bwMode="auto">
          <a:xfrm>
            <a:off x="3733800" y="838200"/>
            <a:ext cx="2581275" cy="2200275"/>
          </a:xfrm>
          <a:prstGeom prst="rect">
            <a:avLst/>
          </a:prstGeom>
          <a:noFill/>
          <a:ln w="9525">
            <a:noFill/>
            <a:miter lim="800000"/>
            <a:headEnd/>
            <a:tailEnd/>
          </a:ln>
        </p:spPr>
      </p:pic>
      <p:pic>
        <p:nvPicPr>
          <p:cNvPr id="30723" name="Picture 2" descr="C:\Documents and Settings\hhh\Desktop\pic_239.jpg"/>
          <p:cNvPicPr>
            <a:picLocks noChangeAspect="1" noChangeArrowheads="1"/>
          </p:cNvPicPr>
          <p:nvPr/>
        </p:nvPicPr>
        <p:blipFill>
          <a:blip r:embed="rId4" cstate="print"/>
          <a:srcRect/>
          <a:stretch>
            <a:fillRect/>
          </a:stretch>
        </p:blipFill>
        <p:spPr bwMode="auto">
          <a:xfrm>
            <a:off x="6562725" y="838200"/>
            <a:ext cx="2581275" cy="2200275"/>
          </a:xfrm>
          <a:prstGeom prst="rect">
            <a:avLst/>
          </a:prstGeom>
          <a:noFill/>
          <a:ln w="9525">
            <a:noFill/>
            <a:miter lim="800000"/>
            <a:headEnd/>
            <a:tailEnd/>
          </a:ln>
        </p:spPr>
      </p:pic>
      <p:sp>
        <p:nvSpPr>
          <p:cNvPr id="30724" name="Прямоугольник 3"/>
          <p:cNvSpPr>
            <a:spLocks noChangeArrowheads="1"/>
          </p:cNvSpPr>
          <p:nvPr/>
        </p:nvSpPr>
        <p:spPr bwMode="auto">
          <a:xfrm>
            <a:off x="1447800" y="2057400"/>
            <a:ext cx="1981200" cy="338138"/>
          </a:xfrm>
          <a:prstGeom prst="rect">
            <a:avLst/>
          </a:prstGeom>
          <a:noFill/>
          <a:ln w="9525">
            <a:noFill/>
            <a:miter lim="800000"/>
            <a:headEnd/>
            <a:tailEnd/>
          </a:ln>
        </p:spPr>
        <p:txBody>
          <a:bodyPr>
            <a:spAutoFit/>
          </a:bodyPr>
          <a:lstStyle/>
          <a:p>
            <a:r>
              <a:rPr lang="ru-RU" sz="1600" b="1">
                <a:solidFill>
                  <a:schemeClr val="bg1"/>
                </a:solidFill>
              </a:rPr>
              <a:t>Настоящее время</a:t>
            </a:r>
            <a:endParaRPr lang="ru-RU" sz="1600">
              <a:solidFill>
                <a:schemeClr val="bg1"/>
              </a:solidFill>
            </a:endParaRPr>
          </a:p>
        </p:txBody>
      </p:sp>
      <p:sp>
        <p:nvSpPr>
          <p:cNvPr id="30725" name="Прямоугольник 4"/>
          <p:cNvSpPr>
            <a:spLocks noChangeArrowheads="1"/>
          </p:cNvSpPr>
          <p:nvPr/>
        </p:nvSpPr>
        <p:spPr bwMode="auto">
          <a:xfrm>
            <a:off x="1447800" y="4267200"/>
            <a:ext cx="1905000" cy="338138"/>
          </a:xfrm>
          <a:prstGeom prst="rect">
            <a:avLst/>
          </a:prstGeom>
          <a:noFill/>
          <a:ln w="9525">
            <a:noFill/>
            <a:miter lim="800000"/>
            <a:headEnd/>
            <a:tailEnd/>
          </a:ln>
        </p:spPr>
        <p:txBody>
          <a:bodyPr>
            <a:spAutoFit/>
          </a:bodyPr>
          <a:lstStyle/>
          <a:p>
            <a:r>
              <a:rPr lang="ru-RU" sz="1600" b="1">
                <a:solidFill>
                  <a:schemeClr val="bg1"/>
                </a:solidFill>
              </a:rPr>
              <a:t>Через время «Т»</a:t>
            </a:r>
            <a:endParaRPr lang="ru-RU" sz="1600">
              <a:solidFill>
                <a:schemeClr val="bg1"/>
              </a:solidFill>
            </a:endParaRPr>
          </a:p>
        </p:txBody>
      </p:sp>
      <p:pic>
        <p:nvPicPr>
          <p:cNvPr id="30726" name="Picture 1" descr="C:\Documents and Settings\hhh\Desktop\pic_240.JPG"/>
          <p:cNvPicPr>
            <a:picLocks noChangeAspect="1" noChangeArrowheads="1"/>
          </p:cNvPicPr>
          <p:nvPr/>
        </p:nvPicPr>
        <p:blipFill>
          <a:blip r:embed="rId5" cstate="print"/>
          <a:srcRect/>
          <a:stretch>
            <a:fillRect/>
          </a:stretch>
        </p:blipFill>
        <p:spPr bwMode="auto">
          <a:xfrm>
            <a:off x="6562725" y="2971800"/>
            <a:ext cx="2581275" cy="2200275"/>
          </a:xfrm>
          <a:prstGeom prst="rect">
            <a:avLst/>
          </a:prstGeom>
          <a:noFill/>
          <a:ln w="9525">
            <a:noFill/>
            <a:miter lim="800000"/>
            <a:headEnd/>
            <a:tailEnd/>
          </a:ln>
        </p:spPr>
      </p:pic>
      <p:sp>
        <p:nvSpPr>
          <p:cNvPr id="30727" name="Прямоугольник 6"/>
          <p:cNvSpPr>
            <a:spLocks noChangeArrowheads="1"/>
          </p:cNvSpPr>
          <p:nvPr/>
        </p:nvSpPr>
        <p:spPr bwMode="auto">
          <a:xfrm>
            <a:off x="3962400" y="228600"/>
            <a:ext cx="1981200" cy="338138"/>
          </a:xfrm>
          <a:prstGeom prst="rect">
            <a:avLst/>
          </a:prstGeom>
          <a:noFill/>
          <a:ln w="9525">
            <a:noFill/>
            <a:miter lim="800000"/>
            <a:headEnd/>
            <a:tailEnd/>
          </a:ln>
        </p:spPr>
        <p:txBody>
          <a:bodyPr>
            <a:spAutoFit/>
          </a:bodyPr>
          <a:lstStyle/>
          <a:p>
            <a:r>
              <a:rPr lang="ru-RU" sz="1600" b="1">
                <a:solidFill>
                  <a:schemeClr val="bg1"/>
                </a:solidFill>
              </a:rPr>
              <a:t>Структура «А»</a:t>
            </a:r>
            <a:endParaRPr lang="ru-RU" sz="1600">
              <a:solidFill>
                <a:schemeClr val="bg1"/>
              </a:solidFill>
            </a:endParaRPr>
          </a:p>
        </p:txBody>
      </p:sp>
      <p:sp>
        <p:nvSpPr>
          <p:cNvPr id="30728" name="Прямоугольник 7"/>
          <p:cNvSpPr>
            <a:spLocks noChangeArrowheads="1"/>
          </p:cNvSpPr>
          <p:nvPr/>
        </p:nvSpPr>
        <p:spPr bwMode="auto">
          <a:xfrm>
            <a:off x="6629400" y="228600"/>
            <a:ext cx="1981200" cy="338138"/>
          </a:xfrm>
          <a:prstGeom prst="rect">
            <a:avLst/>
          </a:prstGeom>
          <a:noFill/>
          <a:ln w="9525">
            <a:noFill/>
            <a:miter lim="800000"/>
            <a:headEnd/>
            <a:tailEnd/>
          </a:ln>
        </p:spPr>
        <p:txBody>
          <a:bodyPr>
            <a:spAutoFit/>
          </a:bodyPr>
          <a:lstStyle/>
          <a:p>
            <a:r>
              <a:rPr lang="ru-RU" sz="1600" b="1">
                <a:solidFill>
                  <a:schemeClr val="bg1"/>
                </a:solidFill>
              </a:rPr>
              <a:t>Структура «В»</a:t>
            </a:r>
            <a:endParaRPr lang="ru-RU" sz="1600">
              <a:solidFill>
                <a:schemeClr val="bg1"/>
              </a:solidFill>
            </a:endParaRPr>
          </a:p>
        </p:txBody>
      </p:sp>
      <p:pic>
        <p:nvPicPr>
          <p:cNvPr id="30729" name="Picture 2" descr="C:\Documents and Settings\hhh\Desktop\pic_241.JPG"/>
          <p:cNvPicPr>
            <a:picLocks noChangeAspect="1" noChangeArrowheads="1"/>
          </p:cNvPicPr>
          <p:nvPr/>
        </p:nvPicPr>
        <p:blipFill>
          <a:blip r:embed="rId6" cstate="print"/>
          <a:srcRect/>
          <a:stretch>
            <a:fillRect/>
          </a:stretch>
        </p:blipFill>
        <p:spPr bwMode="auto">
          <a:xfrm>
            <a:off x="3733800" y="2895600"/>
            <a:ext cx="2581275" cy="2200275"/>
          </a:xfrm>
          <a:prstGeom prst="rect">
            <a:avLst/>
          </a:prstGeom>
          <a:noFill/>
          <a:ln w="9525">
            <a:noFill/>
            <a:miter lim="800000"/>
            <a:headEnd/>
            <a:tailEnd/>
          </a:ln>
        </p:spPr>
      </p:pic>
      <p:cxnSp>
        <p:nvCxnSpPr>
          <p:cNvPr id="14" name="Прямая со стрелкой 13"/>
          <p:cNvCxnSpPr/>
          <p:nvPr/>
        </p:nvCxnSpPr>
        <p:spPr>
          <a:xfrm flipV="1">
            <a:off x="2971800" y="2819400"/>
            <a:ext cx="1219200" cy="381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Прямая со стрелкой 15"/>
          <p:cNvCxnSpPr/>
          <p:nvPr/>
        </p:nvCxnSpPr>
        <p:spPr>
          <a:xfrm flipV="1">
            <a:off x="3048000" y="2819400"/>
            <a:ext cx="4038600" cy="3810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Прямая со стрелкой 17"/>
          <p:cNvCxnSpPr/>
          <p:nvPr/>
        </p:nvCxnSpPr>
        <p:spPr>
          <a:xfrm>
            <a:off x="2971800" y="3200400"/>
            <a:ext cx="4038600" cy="1676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Прямая со стрелкой 19"/>
          <p:cNvCxnSpPr/>
          <p:nvPr/>
        </p:nvCxnSpPr>
        <p:spPr>
          <a:xfrm rot="16200000" flipH="1">
            <a:off x="2781300" y="3390900"/>
            <a:ext cx="1600200" cy="12192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0734" name="TextBox 21"/>
          <p:cNvSpPr txBox="1">
            <a:spLocks noChangeArrowheads="1"/>
          </p:cNvSpPr>
          <p:nvPr/>
        </p:nvSpPr>
        <p:spPr bwMode="auto">
          <a:xfrm>
            <a:off x="152400" y="2971800"/>
            <a:ext cx="2535238" cy="338138"/>
          </a:xfrm>
          <a:prstGeom prst="rect">
            <a:avLst/>
          </a:prstGeom>
          <a:noFill/>
          <a:ln w="9525">
            <a:noFill/>
            <a:miter lim="800000"/>
            <a:headEnd/>
            <a:tailEnd/>
          </a:ln>
        </p:spPr>
        <p:txBody>
          <a:bodyPr wrap="none">
            <a:spAutoFit/>
          </a:bodyPr>
          <a:lstStyle/>
          <a:p>
            <a:r>
              <a:rPr lang="ru-RU" sz="1600">
                <a:solidFill>
                  <a:schemeClr val="bg1"/>
                </a:solidFill>
              </a:rPr>
              <a:t>Убытие дистрибьюторов</a:t>
            </a:r>
          </a:p>
        </p:txBody>
      </p:sp>
      <p:cxnSp>
        <p:nvCxnSpPr>
          <p:cNvPr id="24" name="Прямая со стрелкой 23"/>
          <p:cNvCxnSpPr/>
          <p:nvPr/>
        </p:nvCxnSpPr>
        <p:spPr>
          <a:xfrm>
            <a:off x="3048000" y="914400"/>
            <a:ext cx="1600200" cy="914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 name="Прямая со стрелкой 25"/>
          <p:cNvCxnSpPr/>
          <p:nvPr/>
        </p:nvCxnSpPr>
        <p:spPr>
          <a:xfrm>
            <a:off x="3048000" y="914400"/>
            <a:ext cx="3962400" cy="990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Прямая со стрелкой 27"/>
          <p:cNvCxnSpPr/>
          <p:nvPr/>
        </p:nvCxnSpPr>
        <p:spPr>
          <a:xfrm>
            <a:off x="3048000" y="914400"/>
            <a:ext cx="4495800" cy="33528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1" name="Прямая со стрелкой 30"/>
          <p:cNvCxnSpPr/>
          <p:nvPr/>
        </p:nvCxnSpPr>
        <p:spPr>
          <a:xfrm rot="16200000" flipH="1">
            <a:off x="2438400" y="1524000"/>
            <a:ext cx="3048000" cy="18288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30739" name="TextBox 31"/>
          <p:cNvSpPr txBox="1">
            <a:spLocks noChangeArrowheads="1"/>
          </p:cNvSpPr>
          <p:nvPr/>
        </p:nvSpPr>
        <p:spPr bwMode="auto">
          <a:xfrm>
            <a:off x="1600200" y="381000"/>
            <a:ext cx="2916238" cy="584200"/>
          </a:xfrm>
          <a:prstGeom prst="rect">
            <a:avLst/>
          </a:prstGeom>
          <a:noFill/>
          <a:ln w="9525">
            <a:noFill/>
            <a:miter lim="800000"/>
            <a:headEnd/>
            <a:tailEnd/>
          </a:ln>
        </p:spPr>
        <p:txBody>
          <a:bodyPr wrap="none">
            <a:spAutoFit/>
          </a:bodyPr>
          <a:lstStyle/>
          <a:p>
            <a:pPr algn="ctr"/>
            <a:r>
              <a:rPr lang="ru-RU" sz="1600">
                <a:solidFill>
                  <a:schemeClr val="bg1"/>
                </a:solidFill>
              </a:rPr>
              <a:t>Наличие </a:t>
            </a:r>
          </a:p>
          <a:p>
            <a:pPr algn="ctr"/>
            <a:r>
              <a:rPr lang="ru-RU" sz="1600">
                <a:solidFill>
                  <a:schemeClr val="bg1"/>
                </a:solidFill>
              </a:rPr>
              <a:t>дистрибьюторов в структуре</a:t>
            </a:r>
          </a:p>
        </p:txBody>
      </p:sp>
      <p:graphicFrame>
        <p:nvGraphicFramePr>
          <p:cNvPr id="35" name="Таблица 34"/>
          <p:cNvGraphicFramePr>
            <a:graphicFrameLocks noGrp="1"/>
          </p:cNvGraphicFramePr>
          <p:nvPr/>
        </p:nvGraphicFramePr>
        <p:xfrm>
          <a:off x="1676400" y="5181600"/>
          <a:ext cx="6096000" cy="1018161"/>
        </p:xfrm>
        <a:graphic>
          <a:graphicData uri="http://schemas.openxmlformats.org/drawingml/2006/table">
            <a:tbl>
              <a:tblPr/>
              <a:tblGrid>
                <a:gridCol w="2590800"/>
                <a:gridCol w="838200"/>
                <a:gridCol w="914400"/>
                <a:gridCol w="914400"/>
                <a:gridCol w="838200"/>
              </a:tblGrid>
              <a:tr h="339387">
                <a:tc>
                  <a:txBody>
                    <a:bodyPr/>
                    <a:lstStyle/>
                    <a:p>
                      <a:pPr>
                        <a:lnSpc>
                          <a:spcPct val="115000"/>
                        </a:lnSpc>
                      </a:pPr>
                      <a:endParaRPr lang="ru-RU" sz="1600" dirty="0">
                        <a:latin typeface="Calibri"/>
                        <a:ea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u-RU" sz="1600" kern="1200" dirty="0">
                          <a:solidFill>
                            <a:srgbClr val="000000"/>
                          </a:solidFill>
                          <a:latin typeface="Calibri"/>
                          <a:ea typeface="Calibri"/>
                          <a:cs typeface="Times New Roman"/>
                        </a:rPr>
                        <a:t>Структура А</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3C2"/>
                    </a:solidFill>
                  </a:tcPr>
                </a:tc>
                <a:tc hMerge="1">
                  <a:txBody>
                    <a:bodyPr/>
                    <a:lstStyle/>
                    <a:p>
                      <a:endParaRPr lang="ru-RU"/>
                    </a:p>
                  </a:txBody>
                  <a:tcPr/>
                </a:tc>
                <a:tc gridSpan="2">
                  <a:txBody>
                    <a:bodyPr/>
                    <a:lstStyle/>
                    <a:p>
                      <a:pPr marL="0" marR="0" algn="ctr">
                        <a:lnSpc>
                          <a:spcPct val="115000"/>
                        </a:lnSpc>
                        <a:spcBef>
                          <a:spcPts val="0"/>
                        </a:spcBef>
                        <a:spcAft>
                          <a:spcPts val="0"/>
                        </a:spcAft>
                      </a:pPr>
                      <a:r>
                        <a:rPr lang="ru-RU" sz="1600" kern="1200">
                          <a:solidFill>
                            <a:srgbClr val="000000"/>
                          </a:solidFill>
                          <a:latin typeface="Calibri"/>
                          <a:ea typeface="Calibri"/>
                          <a:cs typeface="Times New Roman"/>
                        </a:rPr>
                        <a:t>Структура В</a:t>
                      </a:r>
                      <a:r>
                        <a:rPr lang="ru-RU" sz="1600" kern="1200">
                          <a:solidFill>
                            <a:srgbClr val="FFFFFF"/>
                          </a:solidFill>
                          <a:latin typeface="Calibri"/>
                          <a:ea typeface="Calibri"/>
                          <a:cs typeface="Times New Roman"/>
                        </a:rPr>
                        <a:t> </a:t>
                      </a:r>
                      <a:endParaRPr lang="ru-RU" sz="160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3C2"/>
                    </a:solidFill>
                  </a:tcPr>
                </a:tc>
                <a:tc hMerge="1">
                  <a:txBody>
                    <a:bodyPr/>
                    <a:lstStyle/>
                    <a:p>
                      <a:endParaRPr lang="ru-RU"/>
                    </a:p>
                  </a:txBody>
                  <a:tcPr/>
                </a:tc>
              </a:tr>
              <a:tr h="339387">
                <a:tc>
                  <a:txBody>
                    <a:bodyPr/>
                    <a:lstStyle/>
                    <a:p>
                      <a:pPr>
                        <a:lnSpc>
                          <a:spcPct val="115000"/>
                        </a:lnSpc>
                      </a:pPr>
                      <a:endParaRPr lang="ru-RU" sz="1600" dirty="0">
                        <a:latin typeface="Calibri"/>
                        <a:ea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10. 2007</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10.2009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10. 2007</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FB39"/>
                    </a:solidFill>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10. 2009</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339387">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Товарооборот на 1 чел. </a:t>
                      </a:r>
                      <a:r>
                        <a:rPr lang="en-US" sz="1600" kern="1200">
                          <a:solidFill>
                            <a:srgbClr val="000000"/>
                          </a:solidFill>
                          <a:latin typeface="Calibri"/>
                          <a:ea typeface="Calibri"/>
                          <a:cs typeface="Times New Roman"/>
                        </a:rPr>
                        <a:t>PV.</a:t>
                      </a:r>
                      <a:r>
                        <a:rPr lang="en-US" sz="1600" kern="1200">
                          <a:solidFill>
                            <a:srgbClr val="FFFFFF"/>
                          </a:solidFill>
                          <a:latin typeface="Calibri"/>
                          <a:ea typeface="Calibri"/>
                          <a:cs typeface="Times New Roman"/>
                        </a:rPr>
                        <a:t> </a:t>
                      </a:r>
                      <a:endParaRPr lang="ru-RU" sz="160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9,95</a:t>
                      </a:r>
                      <a:r>
                        <a:rPr lang="ru-RU" sz="1600" kern="1200">
                          <a:solidFill>
                            <a:srgbClr val="FFFFFF"/>
                          </a:solidFill>
                          <a:latin typeface="Calibri"/>
                          <a:ea typeface="Calibri"/>
                          <a:cs typeface="Times New Roman"/>
                        </a:rPr>
                        <a:t> </a:t>
                      </a:r>
                      <a:endParaRPr lang="ru-RU" sz="160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a:solidFill>
                            <a:srgbClr val="000000"/>
                          </a:solidFill>
                          <a:latin typeface="Calibri"/>
                          <a:ea typeface="Calibri"/>
                          <a:cs typeface="Times New Roman"/>
                        </a:rPr>
                        <a:t>10,91</a:t>
                      </a:r>
                      <a:r>
                        <a:rPr lang="ru-RU" sz="1600" kern="1200">
                          <a:solidFill>
                            <a:srgbClr val="FFFFFF"/>
                          </a:solidFill>
                          <a:latin typeface="Calibri"/>
                          <a:ea typeface="Calibri"/>
                          <a:cs typeface="Times New Roman"/>
                        </a:rPr>
                        <a:t> </a:t>
                      </a:r>
                      <a:endParaRPr lang="ru-RU" sz="160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8,31</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600" kern="1200" dirty="0">
                          <a:solidFill>
                            <a:srgbClr val="000000"/>
                          </a:solidFill>
                          <a:latin typeface="Calibri"/>
                          <a:ea typeface="Calibri"/>
                          <a:cs typeface="Times New Roman"/>
                        </a:rPr>
                        <a:t>4,43</a:t>
                      </a:r>
                      <a:r>
                        <a:rPr lang="ru-RU" sz="1600" kern="1200" dirty="0">
                          <a:solidFill>
                            <a:srgbClr val="FFFFFF"/>
                          </a:solidFill>
                          <a:latin typeface="Calibri"/>
                          <a:ea typeface="Calibri"/>
                          <a:cs typeface="Times New Roman"/>
                        </a:rPr>
                        <a:t> </a:t>
                      </a:r>
                      <a:endParaRPr lang="ru-RU" sz="1600" dirty="0">
                        <a:latin typeface="Calibri"/>
                        <a:ea typeface="Calibri"/>
                        <a:cs typeface="Times New Roman"/>
                      </a:endParaRPr>
                    </a:p>
                  </a:txBody>
                  <a:tcPr marL="45936" marR="45936" marT="64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участия в Фестивалях.</a:t>
            </a:r>
            <a:endParaRPr kumimoji="0" lang="ru-RU" sz="3200" b="0" i="0" u="none" strike="noStrike" cap="none" normalizeH="0" baseline="0" smtClean="0">
              <a:ln>
                <a:noFill/>
              </a:ln>
              <a:solidFill>
                <a:schemeClr val="tx1"/>
              </a:solidFill>
              <a:effectLst/>
              <a:latin typeface="Arial" pitchFamily="34" charset="0"/>
            </a:endParaRPr>
          </a:p>
        </p:txBody>
      </p:sp>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участия в Фестивалях.</a:t>
            </a:r>
            <a:endParaRPr kumimoji="0" lang="ru-RU" sz="3200" b="0" i="0" u="none" strike="noStrike" cap="none" normalizeH="0" baseline="0" smtClean="0">
              <a:ln>
                <a:noFill/>
              </a:ln>
              <a:solidFill>
                <a:schemeClr val="tx1"/>
              </a:solidFill>
              <a:effectLst/>
              <a:latin typeface="Arial" pitchFamily="34" charset="0"/>
            </a:endParaRPr>
          </a:p>
        </p:txBody>
      </p:sp>
      <p:sp>
        <p:nvSpPr>
          <p:cNvPr id="61443" name="Rectangle 3"/>
          <p:cNvSpPr>
            <a:spLocks noGrp="1" noChangeArrowheads="1"/>
          </p:cNvSpPr>
          <p:nvPr>
            <p:ph type="title"/>
          </p:nvPr>
        </p:nvSpPr>
        <p:spPr bwMode="auto">
          <a:xfrm>
            <a:off x="2286000" y="914400"/>
            <a:ext cx="607743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800" dirty="0" smtClean="0"/>
              <a:t>1. Анализ участия в Фестивалях.</a:t>
            </a:r>
            <a:endParaRPr kumimoji="0" lang="ru-RU" sz="2800" b="0" i="0" u="none" strike="noStrike" cap="none" normalizeH="0" baseline="0" dirty="0" smtClean="0">
              <a:ln>
                <a:noFill/>
              </a:ln>
              <a:solidFill>
                <a:schemeClr val="tx1"/>
              </a:solidFill>
              <a:effectLst/>
              <a:latin typeface="Arial" pitchFamily="34" charset="0"/>
            </a:endParaRPr>
          </a:p>
        </p:txBody>
      </p:sp>
      <p:sp>
        <p:nvSpPr>
          <p:cNvPr id="6" name="Rectangle 3"/>
          <p:cNvSpPr txBox="1">
            <a:spLocks noChangeArrowheads="1"/>
          </p:cNvSpPr>
          <p:nvPr/>
        </p:nvSpPr>
        <p:spPr bwMode="auto">
          <a:xfrm>
            <a:off x="3352800" y="152400"/>
            <a:ext cx="334707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Что делать?</a:t>
            </a:r>
            <a:endParaRPr kumimoji="0" lang="ru-RU" sz="40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graphicFrame>
        <p:nvGraphicFramePr>
          <p:cNvPr id="7" name="Таблица 6"/>
          <p:cNvGraphicFramePr>
            <a:graphicFrameLocks noGrp="1"/>
          </p:cNvGraphicFramePr>
          <p:nvPr/>
        </p:nvGraphicFramePr>
        <p:xfrm>
          <a:off x="1752600" y="1828800"/>
          <a:ext cx="7162800" cy="736092"/>
        </p:xfrm>
        <a:graphic>
          <a:graphicData uri="http://schemas.openxmlformats.org/drawingml/2006/table">
            <a:tbl>
              <a:tblPr/>
              <a:tblGrid>
                <a:gridCol w="3124200"/>
                <a:gridCol w="1828800"/>
                <a:gridCol w="2209800"/>
              </a:tblGrid>
              <a:tr h="0">
                <a:tc>
                  <a:txBody>
                    <a:bodyPr/>
                    <a:lstStyle/>
                    <a:p>
                      <a:pPr marL="0" marR="0" algn="l">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ru-RU" sz="1400" dirty="0">
                          <a:solidFill>
                            <a:schemeClr val="bg1"/>
                          </a:solidFill>
                          <a:latin typeface="Calibri"/>
                          <a:ea typeface="Calibri"/>
                          <a:cs typeface="Times New Roman"/>
                        </a:rPr>
                        <a:t>День </a:t>
                      </a:r>
                      <a:r>
                        <a:rPr lang="ru-RU" sz="1400" dirty="0" err="1">
                          <a:solidFill>
                            <a:schemeClr val="bg1"/>
                          </a:solidFill>
                          <a:latin typeface="Calibri"/>
                          <a:ea typeface="Calibri"/>
                          <a:cs typeface="Times New Roman"/>
                        </a:rPr>
                        <a:t>Рожд</a:t>
                      </a:r>
                      <a:r>
                        <a:rPr lang="ru-RU" sz="1400" dirty="0">
                          <a:solidFill>
                            <a:schemeClr val="bg1"/>
                          </a:solidFill>
                          <a:latin typeface="Calibri"/>
                          <a:ea typeface="Calibri"/>
                          <a:cs typeface="Times New Roman"/>
                        </a:rPr>
                        <a:t>. NSP </a:t>
                      </a:r>
                      <a:r>
                        <a:rPr lang="ru-RU" sz="1400" dirty="0" smtClean="0">
                          <a:solidFill>
                            <a:schemeClr val="bg1"/>
                          </a:solidFill>
                          <a:latin typeface="Calibri"/>
                          <a:ea typeface="Calibri"/>
                          <a:cs typeface="Times New Roman"/>
                        </a:rPr>
                        <a:t>20</a:t>
                      </a:r>
                      <a:r>
                        <a:rPr lang="en-US" sz="1400" dirty="0" smtClean="0">
                          <a:solidFill>
                            <a:schemeClr val="bg1"/>
                          </a:solidFill>
                          <a:latin typeface="Calibri"/>
                          <a:ea typeface="Calibri"/>
                          <a:cs typeface="Times New Roman"/>
                        </a:rPr>
                        <a:t>10</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ru-RU" sz="1400" dirty="0" err="1">
                          <a:solidFill>
                            <a:schemeClr val="bg1"/>
                          </a:solidFill>
                          <a:latin typeface="Calibri"/>
                          <a:ea typeface="Calibri"/>
                          <a:cs typeface="Times New Roman"/>
                        </a:rPr>
                        <a:t>Восх</a:t>
                      </a:r>
                      <a:r>
                        <a:rPr lang="ru-RU" sz="1400" dirty="0">
                          <a:solidFill>
                            <a:schemeClr val="bg1"/>
                          </a:solidFill>
                          <a:latin typeface="Calibri"/>
                          <a:ea typeface="Calibri"/>
                          <a:cs typeface="Times New Roman"/>
                        </a:rPr>
                        <a:t>. Звезды </a:t>
                      </a:r>
                      <a:r>
                        <a:rPr lang="ru-RU" sz="1400" dirty="0" smtClean="0">
                          <a:solidFill>
                            <a:schemeClr val="bg1"/>
                          </a:solidFill>
                          <a:latin typeface="Calibri"/>
                          <a:ea typeface="Calibri"/>
                          <a:cs typeface="Times New Roman"/>
                        </a:rPr>
                        <a:t>(Минск) 2010</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u-RU" sz="1400">
                          <a:solidFill>
                            <a:schemeClr val="bg1"/>
                          </a:solidFill>
                          <a:latin typeface="Calibri"/>
                          <a:ea typeface="Calibri"/>
                          <a:cs typeface="Times New Roman"/>
                        </a:rPr>
                        <a:t>Личное присутствие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lnSpc>
                          <a:spcPct val="115000"/>
                        </a:lnSpc>
                        <a:spcBef>
                          <a:spcPts val="0"/>
                        </a:spcBef>
                        <a:spcAft>
                          <a:spcPts val="0"/>
                        </a:spcAft>
                      </a:pPr>
                      <a:r>
                        <a:rPr lang="ru-RU" sz="1400">
                          <a:solidFill>
                            <a:schemeClr val="bg1"/>
                          </a:solidFill>
                          <a:latin typeface="Calibri"/>
                          <a:ea typeface="Calibri"/>
                          <a:cs typeface="Times New Roman"/>
                        </a:rPr>
                        <a:t>Присутствие партнеров из структуры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3"/>
          <p:cNvSpPr txBox="1">
            <a:spLocks noChangeArrowheads="1"/>
          </p:cNvSpPr>
          <p:nvPr/>
        </p:nvSpPr>
        <p:spPr bwMode="auto">
          <a:xfrm>
            <a:off x="228600" y="2667000"/>
            <a:ext cx="8915400" cy="52322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algn="ctr"/>
            <a:r>
              <a:rPr kumimoji="0" lang="ru-RU"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n-lt"/>
                <a:ea typeface="+mj-ea"/>
                <a:cs typeface="+mj-cs"/>
              </a:rPr>
              <a:t>2</a:t>
            </a:r>
            <a:r>
              <a:rPr kumimoji="0" lang="ru-RU" sz="2800" b="1" i="0" u="none" strike="noStrike" kern="1200" cap="none" spc="0" normalizeH="0" baseline="0" noProof="0" dirty="0" smtClean="0">
                <a:ln w="6350">
                  <a:noFill/>
                </a:ln>
                <a:solidFill>
                  <a:schemeClr val="accent1"/>
                </a:solidFill>
                <a:effectLst>
                  <a:outerShdw blurRad="114300" dist="101600" dir="2700000" algn="tl" rotWithShape="0">
                    <a:srgbClr val="000000">
                      <a:alpha val="40000"/>
                    </a:srgbClr>
                  </a:outerShdw>
                </a:effectLst>
                <a:uLnTx/>
                <a:uFillTx/>
                <a:latin typeface="+mn-lt"/>
                <a:ea typeface="+mj-ea"/>
                <a:cs typeface="+mj-cs"/>
              </a:rPr>
              <a:t>. </a:t>
            </a:r>
            <a:r>
              <a:rPr lang="ru-RU" sz="2800" b="1" dirty="0" smtClean="0">
                <a:solidFill>
                  <a:schemeClr val="accent1"/>
                </a:solidFill>
                <a:latin typeface="+mn-lt"/>
              </a:rPr>
              <a:t>Анализ </a:t>
            </a:r>
            <a:r>
              <a:rPr lang="ru-RU" sz="2800" b="1" dirty="0">
                <a:solidFill>
                  <a:schemeClr val="accent1"/>
                </a:solidFill>
                <a:latin typeface="+mn-lt"/>
              </a:rPr>
              <a:t>участия в Международных Конференциях.</a:t>
            </a:r>
            <a:endParaRPr lang="ru-RU" sz="2800" dirty="0">
              <a:solidFill>
                <a:schemeClr val="accent1"/>
              </a:solidFill>
              <a:latin typeface="+mn-lt"/>
            </a:endParaRPr>
          </a:p>
        </p:txBody>
      </p:sp>
      <p:sp>
        <p:nvSpPr>
          <p:cNvPr id="614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участия в Международных Конференциях.</a:t>
            </a:r>
            <a:endParaRPr kumimoji="0" lang="ru-RU" sz="3200" b="0" i="0" u="none" strike="noStrike" cap="none" normalizeH="0" baseline="0" smtClean="0">
              <a:ln>
                <a:noFill/>
              </a:ln>
              <a:solidFill>
                <a:schemeClr val="tx1"/>
              </a:solidFill>
              <a:effectLst/>
              <a:latin typeface="Arial" pitchFamily="34" charset="0"/>
            </a:endParaRPr>
          </a:p>
        </p:txBody>
      </p:sp>
      <p:sp>
        <p:nvSpPr>
          <p:cNvPr id="614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участия в Международных Конференциях.</a:t>
            </a:r>
            <a:endParaRPr kumimoji="0" lang="ru-RU" sz="3200" b="0" i="0" u="none" strike="noStrike" cap="none" normalizeH="0" baseline="0" smtClean="0">
              <a:ln>
                <a:noFill/>
              </a:ln>
              <a:solidFill>
                <a:schemeClr val="tx1"/>
              </a:solidFill>
              <a:effectLst/>
              <a:latin typeface="Arial" pitchFamily="34" charset="0"/>
            </a:endParaRPr>
          </a:p>
        </p:txBody>
      </p:sp>
      <p:graphicFrame>
        <p:nvGraphicFramePr>
          <p:cNvPr id="11" name="Таблица 10"/>
          <p:cNvGraphicFramePr>
            <a:graphicFrameLocks noGrp="1"/>
          </p:cNvGraphicFramePr>
          <p:nvPr/>
        </p:nvGraphicFramePr>
        <p:xfrm>
          <a:off x="1676400" y="3810000"/>
          <a:ext cx="7315200" cy="981456"/>
        </p:xfrm>
        <a:graphic>
          <a:graphicData uri="http://schemas.openxmlformats.org/drawingml/2006/table">
            <a:tbl>
              <a:tblPr/>
              <a:tblGrid>
                <a:gridCol w="2834057"/>
                <a:gridCol w="2201210"/>
                <a:gridCol w="2279933"/>
              </a:tblGrid>
              <a:tr h="0">
                <a:tc>
                  <a:txBody>
                    <a:bodyPr/>
                    <a:lstStyle/>
                    <a:p>
                      <a:pPr marL="0" marR="0">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400" dirty="0">
                          <a:solidFill>
                            <a:schemeClr val="bg1"/>
                          </a:solidFill>
                          <a:latin typeface="Calibri"/>
                          <a:ea typeface="Calibri"/>
                          <a:cs typeface="Times New Roman"/>
                        </a:rPr>
                        <a:t>Конференция </a:t>
                      </a:r>
                      <a:r>
                        <a:rPr lang="ru-RU" sz="1400" dirty="0" smtClean="0">
                          <a:solidFill>
                            <a:schemeClr val="bg1"/>
                          </a:solidFill>
                          <a:latin typeface="Calibri"/>
                          <a:ea typeface="Calibri"/>
                          <a:cs typeface="Times New Roman"/>
                        </a:rPr>
                        <a:t>(Турция 2010)</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Конференция (Польша 2010) или СЕМЕ-2010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Личное присутствие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Присутствие лидеров из структуры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Tree Branches And Roots Clip Art">
            <a:hlinkClick r:id="rId3"/>
          </p:cNvPr>
          <p:cNvPicPr>
            <a:picLocks noChangeAspect="1" noChangeArrowheads="1"/>
          </p:cNvPicPr>
          <p:nvPr/>
        </p:nvPicPr>
        <p:blipFill>
          <a:blip r:embed="rId4" cstate="print"/>
          <a:srcRect/>
          <a:stretch>
            <a:fillRect/>
          </a:stretch>
        </p:blipFill>
        <p:spPr bwMode="auto">
          <a:xfrm>
            <a:off x="2514600" y="152400"/>
            <a:ext cx="6248400" cy="6248400"/>
          </a:xfrm>
          <a:prstGeom prst="rect">
            <a:avLst/>
          </a:prstGeom>
          <a:noFill/>
          <a:ln w="9525">
            <a:noFill/>
            <a:miter lim="800000"/>
            <a:headEnd/>
            <a:tailEnd/>
          </a:ln>
        </p:spPr>
      </p:pic>
      <p:sp>
        <p:nvSpPr>
          <p:cNvPr id="13317" name="Rectangle 5"/>
          <p:cNvSpPr>
            <a:spLocks noGrp="1"/>
          </p:cNvSpPr>
          <p:nvPr>
            <p:ph type="title" idx="4294967295"/>
          </p:nvPr>
        </p:nvSpPr>
        <p:spPr bwMode="auto">
          <a:xfrm>
            <a:off x="3124200" y="274638"/>
            <a:ext cx="5562600" cy="1143000"/>
          </a:xfrm>
        </p:spPr>
        <p:txBody>
          <a:bodyPr wrap="square" lIns="91440" tIns="45720" rIns="91440" bIns="45720" numCol="1" anchorCtr="0" compatLnSpc="1">
            <a:prstTxWarp prst="textNoShape">
              <a:avLst/>
            </a:prstTxWarp>
          </a:bodyPr>
          <a:lstStyle/>
          <a:p>
            <a:pPr>
              <a:defRPr/>
            </a:pPr>
            <a:r>
              <a:rPr lang="en-US" dirty="0" smtClean="0">
                <a:ln>
                  <a:noFill/>
                </a:ln>
                <a:solidFill>
                  <a:schemeClr val="tx1"/>
                </a:solidFill>
                <a:effectLst/>
              </a:rPr>
              <a:t>	</a:t>
            </a:r>
          </a:p>
        </p:txBody>
      </p:sp>
      <p:sp>
        <p:nvSpPr>
          <p:cNvPr id="16387" name="Rectangle 7"/>
          <p:cNvSpPr>
            <a:spLocks noGrp="1"/>
          </p:cNvSpPr>
          <p:nvPr>
            <p:ph sz="half" idx="4294967295"/>
          </p:nvPr>
        </p:nvSpPr>
        <p:spPr>
          <a:xfrm>
            <a:off x="2514600" y="3276600"/>
            <a:ext cx="6248400" cy="1143000"/>
          </a:xfrm>
          <a:solidFill>
            <a:srgbClr val="FFCC00"/>
          </a:solidFill>
          <a:scene3d>
            <a:camera prst="orthographicFront"/>
            <a:lightRig rig="threePt" dir="t"/>
          </a:scene3d>
          <a:sp3d>
            <a:bevelT/>
          </a:sp3d>
        </p:spPr>
        <p:txBody>
          <a:bodyPr/>
          <a:lstStyle/>
          <a:p>
            <a:pPr marL="115888" indent="-11113" algn="ctr">
              <a:buFont typeface="Wingdings 2" pitchFamily="18" charset="2"/>
              <a:buNone/>
              <a:defRPr/>
            </a:pPr>
            <a:r>
              <a:rPr lang="ru-RU" sz="2400" dirty="0" smtClean="0">
                <a:solidFill>
                  <a:schemeClr val="bg1"/>
                </a:solidFill>
                <a:latin typeface="Book Antiqua" pitchFamily="18" charset="0"/>
              </a:rPr>
              <a:t>Представительство Компании в СНГ, Балтии и Закавказье</a:t>
            </a:r>
            <a:endParaRPr lang="en-US" sz="2400" dirty="0" smtClean="0">
              <a:solidFill>
                <a:schemeClr val="bg1"/>
              </a:solidFill>
            </a:endParaRPr>
          </a:p>
        </p:txBody>
      </p:sp>
      <p:sp>
        <p:nvSpPr>
          <p:cNvPr id="16388" name="Rectangle 8"/>
          <p:cNvSpPr>
            <a:spLocks noGrp="1"/>
          </p:cNvSpPr>
          <p:nvPr>
            <p:ph type="body" sz="half" idx="4294967295"/>
          </p:nvPr>
        </p:nvSpPr>
        <p:spPr>
          <a:xfrm>
            <a:off x="2895600" y="5181600"/>
            <a:ext cx="4953000" cy="914400"/>
          </a:xfrm>
          <a:solidFill>
            <a:srgbClr val="663300"/>
          </a:solidFill>
          <a:scene3d>
            <a:camera prst="orthographicFront"/>
            <a:lightRig rig="threePt" dir="t"/>
          </a:scene3d>
          <a:sp3d>
            <a:bevelT/>
          </a:sp3d>
        </p:spPr>
        <p:txBody>
          <a:bodyPr/>
          <a:lstStyle/>
          <a:p>
            <a:pPr lvl="4">
              <a:buFont typeface="Wingdings 2" pitchFamily="18" charset="2"/>
              <a:buNone/>
              <a:defRPr/>
            </a:pPr>
            <a:r>
              <a:rPr lang="en-US" sz="1800" dirty="0" smtClean="0">
                <a:solidFill>
                  <a:schemeClr val="accent1"/>
                </a:solidFill>
              </a:rPr>
              <a:t> NSP-</a:t>
            </a:r>
            <a:r>
              <a:rPr lang="ru-RU" sz="1800" dirty="0" smtClean="0">
                <a:solidFill>
                  <a:schemeClr val="accent1"/>
                </a:solidFill>
                <a:latin typeface="Book Antiqua" pitchFamily="18" charset="0"/>
              </a:rPr>
              <a:t>производитель,</a:t>
            </a:r>
          </a:p>
          <a:p>
            <a:pPr lvl="4">
              <a:buFont typeface="Wingdings 2" pitchFamily="18" charset="2"/>
              <a:buNone/>
              <a:defRPr/>
            </a:pPr>
            <a:r>
              <a:rPr lang="ru-RU" sz="1800" dirty="0" smtClean="0">
                <a:solidFill>
                  <a:schemeClr val="accent1"/>
                </a:solidFill>
                <a:latin typeface="Book Antiqua" pitchFamily="18" charset="0"/>
              </a:rPr>
              <a:t>штаб-квартира, США</a:t>
            </a:r>
            <a:endParaRPr lang="en-US" sz="1800" dirty="0" smtClean="0">
              <a:solidFill>
                <a:schemeClr val="accent1"/>
              </a:solidFill>
            </a:endParaRPr>
          </a:p>
        </p:txBody>
      </p:sp>
      <p:sp>
        <p:nvSpPr>
          <p:cNvPr id="16389" name="Rectangle 11"/>
          <p:cNvSpPr>
            <a:spLocks noChangeArrowheads="1"/>
          </p:cNvSpPr>
          <p:nvPr/>
        </p:nvSpPr>
        <p:spPr bwMode="auto">
          <a:xfrm>
            <a:off x="2133600" y="838200"/>
            <a:ext cx="6858000" cy="923330"/>
          </a:xfrm>
          <a:prstGeom prst="rect">
            <a:avLst/>
          </a:prstGeom>
          <a:solidFill>
            <a:srgbClr val="FF0000"/>
          </a:solidFill>
          <a:ln w="9525">
            <a:solidFill>
              <a:srgbClr val="FFC000"/>
            </a:solidFill>
            <a:miter lim="800000"/>
            <a:headEnd/>
            <a:tailEnd/>
          </a:ln>
          <a:scene3d>
            <a:camera prst="orthographicFront"/>
            <a:lightRig rig="threePt" dir="t"/>
          </a:scene3d>
          <a:sp3d>
            <a:bevelT/>
          </a:sp3d>
        </p:spPr>
        <p:txBody>
          <a:bodyPr>
            <a:spAutoFit/>
          </a:bodyPr>
          <a:lstStyle/>
          <a:p>
            <a:pPr algn="ctr">
              <a:defRPr/>
            </a:pPr>
            <a:endParaRPr lang="ru-RU" sz="5400" b="1"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9" name="Прямоугольник 8"/>
          <p:cNvSpPr/>
          <p:nvPr/>
        </p:nvSpPr>
        <p:spPr>
          <a:xfrm>
            <a:off x="2057400" y="838200"/>
            <a:ext cx="6898453" cy="923330"/>
          </a:xfrm>
          <a:prstGeom prst="rect">
            <a:avLst/>
          </a:prstGeom>
          <a:noFill/>
        </p:spPr>
        <p:txBody>
          <a:bodyPr>
            <a:spAutoFit/>
            <a:scene3d>
              <a:camera prst="orthographicFront"/>
              <a:lightRig rig="brightRoom" dir="t"/>
            </a:scene3d>
            <a:sp3d extrusionH="57150" contourW="6350" prstMaterial="plastic">
              <a:bevelT w="20320" h="20320"/>
              <a:contourClr>
                <a:schemeClr val="accent1">
                  <a:tint val="100000"/>
                  <a:shade val="100000"/>
                  <a:hueMod val="100000"/>
                  <a:satMod val="100000"/>
                </a:schemeClr>
              </a:contourClr>
            </a:sp3d>
          </a:bodyPr>
          <a:lstStyle/>
          <a:p>
            <a:pPr algn="ctr">
              <a:defRPr/>
            </a:pPr>
            <a:r>
              <a:rPr lang="ru-RU" sz="5400" b="1" cap="all" dirty="0">
                <a:ln>
                  <a:solidFill>
                    <a:schemeClr val="bg1">
                      <a:lumMod val="85000"/>
                      <a:lumOff val="15000"/>
                    </a:schemeClr>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Дистрибьюторы</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Что делать?</a:t>
            </a:r>
            <a:endParaRPr kumimoji="0" lang="ru-RU" sz="40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sp>
        <p:nvSpPr>
          <p:cNvPr id="849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Принятие на себя обязательств участия в Фестивалях.</a:t>
            </a:r>
            <a:endParaRPr kumimoji="0" lang="ru-RU" sz="3200" b="0" i="0" u="none" strike="noStrike" cap="none" normalizeH="0" baseline="0" smtClean="0">
              <a:ln>
                <a:noFill/>
              </a:ln>
              <a:solidFill>
                <a:schemeClr val="tx1"/>
              </a:solidFill>
              <a:effectLst/>
              <a:latin typeface="Arial" pitchFamily="34" charset="0"/>
            </a:endParaRPr>
          </a:p>
        </p:txBody>
      </p:sp>
      <p:sp>
        <p:nvSpPr>
          <p:cNvPr id="6" name="Rectangle 3"/>
          <p:cNvSpPr txBox="1">
            <a:spLocks noChangeArrowheads="1"/>
          </p:cNvSpPr>
          <p:nvPr/>
        </p:nvSpPr>
        <p:spPr bwMode="auto">
          <a:xfrm>
            <a:off x="1905000" y="3352800"/>
            <a:ext cx="6724790"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r>
              <a:rPr lang="ru-RU" sz="2400" b="1" dirty="0">
                <a:solidFill>
                  <a:schemeClr val="accent1"/>
                </a:solidFill>
              </a:rPr>
              <a:t>Принятие на себя обязательств участия в </a:t>
            </a:r>
            <a:endParaRPr lang="ru-RU" sz="2400" b="1" dirty="0" smtClean="0">
              <a:solidFill>
                <a:schemeClr val="accent1"/>
              </a:solidFill>
            </a:endParaRPr>
          </a:p>
          <a:p>
            <a:pPr algn="ctr"/>
            <a:r>
              <a:rPr lang="ru-RU" sz="2400" b="1" dirty="0" smtClean="0">
                <a:solidFill>
                  <a:schemeClr val="accent1"/>
                </a:solidFill>
              </a:rPr>
              <a:t>Международных </a:t>
            </a:r>
            <a:r>
              <a:rPr lang="ru-RU" sz="2400" b="1" dirty="0">
                <a:solidFill>
                  <a:schemeClr val="accent1"/>
                </a:solidFill>
              </a:rPr>
              <a:t>Конференциях.</a:t>
            </a:r>
            <a:endParaRPr lang="ru-RU" sz="2400" dirty="0">
              <a:solidFill>
                <a:schemeClr val="accent1"/>
              </a:solidFill>
            </a:endParaRPr>
          </a:p>
        </p:txBody>
      </p:sp>
      <p:sp>
        <p:nvSpPr>
          <p:cNvPr id="7" name="Rectangle 3"/>
          <p:cNvSpPr txBox="1">
            <a:spLocks noChangeArrowheads="1"/>
          </p:cNvSpPr>
          <p:nvPr/>
        </p:nvSpPr>
        <p:spPr bwMode="auto">
          <a:xfrm>
            <a:off x="1752600" y="1066800"/>
            <a:ext cx="723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algn="ctr"/>
            <a:r>
              <a:rPr lang="ru-RU" sz="2400" b="1" dirty="0">
                <a:solidFill>
                  <a:schemeClr val="accent1"/>
                </a:solidFill>
              </a:rPr>
              <a:t>Принятие на себя обязательств участия в Фестивалях.</a:t>
            </a:r>
            <a:endParaRPr lang="ru-RU" sz="2400" dirty="0">
              <a:solidFill>
                <a:schemeClr val="accent1"/>
              </a:solidFill>
            </a:endParaRPr>
          </a:p>
        </p:txBody>
      </p:sp>
      <p:graphicFrame>
        <p:nvGraphicFramePr>
          <p:cNvPr id="8" name="Таблица 7"/>
          <p:cNvGraphicFramePr>
            <a:graphicFrameLocks noGrp="1"/>
          </p:cNvGraphicFramePr>
          <p:nvPr/>
        </p:nvGraphicFramePr>
        <p:xfrm>
          <a:off x="1066800" y="2286000"/>
          <a:ext cx="7848600" cy="736092"/>
        </p:xfrm>
        <a:graphic>
          <a:graphicData uri="http://schemas.openxmlformats.org/drawingml/2006/table">
            <a:tbl>
              <a:tblPr/>
              <a:tblGrid>
                <a:gridCol w="3040707"/>
                <a:gridCol w="2191146"/>
                <a:gridCol w="2616747"/>
              </a:tblGrid>
              <a:tr h="0">
                <a:tc>
                  <a:txBody>
                    <a:bodyPr/>
                    <a:lstStyle/>
                    <a:p>
                      <a:pPr marL="0" marR="0" algn="ctr">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400" dirty="0">
                          <a:solidFill>
                            <a:schemeClr val="bg1"/>
                          </a:solidFill>
                          <a:latin typeface="Calibri"/>
                          <a:ea typeface="Calibri"/>
                          <a:cs typeface="Times New Roman"/>
                        </a:rPr>
                        <a:t>День </a:t>
                      </a:r>
                      <a:r>
                        <a:rPr lang="ru-RU" sz="1400" dirty="0" err="1">
                          <a:solidFill>
                            <a:schemeClr val="bg1"/>
                          </a:solidFill>
                          <a:latin typeface="Calibri"/>
                          <a:ea typeface="Calibri"/>
                          <a:cs typeface="Times New Roman"/>
                        </a:rPr>
                        <a:t>Рожд</a:t>
                      </a:r>
                      <a:r>
                        <a:rPr lang="ru-RU" sz="1400" dirty="0">
                          <a:solidFill>
                            <a:schemeClr val="bg1"/>
                          </a:solidFill>
                          <a:latin typeface="Calibri"/>
                          <a:ea typeface="Calibri"/>
                          <a:cs typeface="Times New Roman"/>
                        </a:rPr>
                        <a:t>. NSP </a:t>
                      </a:r>
                      <a:r>
                        <a:rPr lang="ru-RU" sz="1400" dirty="0" smtClean="0">
                          <a:solidFill>
                            <a:schemeClr val="bg1"/>
                          </a:solidFill>
                          <a:latin typeface="Calibri"/>
                          <a:ea typeface="Calibri"/>
                          <a:cs typeface="Times New Roman"/>
                        </a:rPr>
                        <a:t>2011 </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ru-RU" sz="1400" dirty="0" err="1">
                          <a:solidFill>
                            <a:schemeClr val="bg1"/>
                          </a:solidFill>
                          <a:latin typeface="Calibri"/>
                          <a:ea typeface="Calibri"/>
                          <a:cs typeface="Times New Roman"/>
                        </a:rPr>
                        <a:t>Восх</a:t>
                      </a:r>
                      <a:r>
                        <a:rPr lang="ru-RU" sz="1400" dirty="0">
                          <a:solidFill>
                            <a:schemeClr val="bg1"/>
                          </a:solidFill>
                          <a:latin typeface="Calibri"/>
                          <a:ea typeface="Calibri"/>
                          <a:cs typeface="Times New Roman"/>
                        </a:rPr>
                        <a:t>. Звезды </a:t>
                      </a:r>
                      <a:r>
                        <a:rPr lang="ru-RU" sz="1400" dirty="0" smtClean="0">
                          <a:solidFill>
                            <a:schemeClr val="bg1"/>
                          </a:solidFill>
                          <a:latin typeface="Calibri"/>
                          <a:ea typeface="Calibri"/>
                          <a:cs typeface="Times New Roman"/>
                        </a:rPr>
                        <a:t>(Киев) 2011</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Личное присутствие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Присутствие партнеров из структуры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nvGraphicFramePr>
        <p:xfrm>
          <a:off x="1828800" y="4343400"/>
          <a:ext cx="6934200" cy="1212406"/>
        </p:xfrm>
        <a:graphic>
          <a:graphicData uri="http://schemas.openxmlformats.org/drawingml/2006/table">
            <a:tbl>
              <a:tblPr/>
              <a:tblGrid>
                <a:gridCol w="2686450"/>
                <a:gridCol w="1935867"/>
                <a:gridCol w="2311883"/>
              </a:tblGrid>
              <a:tr h="0">
                <a:tc>
                  <a:txBody>
                    <a:bodyPr/>
                    <a:lstStyle/>
                    <a:p>
                      <a:pPr marL="0" marR="0" algn="ctr">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400" dirty="0">
                          <a:solidFill>
                            <a:schemeClr val="bg1"/>
                          </a:solidFill>
                          <a:latin typeface="Calibri"/>
                          <a:ea typeface="Calibri"/>
                          <a:cs typeface="Times New Roman"/>
                        </a:rPr>
                        <a:t>Конференция </a:t>
                      </a:r>
                      <a:r>
                        <a:rPr lang="ru-RU" sz="1400" dirty="0" smtClean="0">
                          <a:solidFill>
                            <a:schemeClr val="bg1"/>
                          </a:solidFill>
                          <a:latin typeface="Calibri"/>
                          <a:ea typeface="Calibri"/>
                          <a:cs typeface="Times New Roman"/>
                        </a:rPr>
                        <a:t>(Польша  29.01-6.02.2011)</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400" dirty="0">
                          <a:solidFill>
                            <a:schemeClr val="bg1"/>
                          </a:solidFill>
                          <a:latin typeface="Calibri"/>
                          <a:ea typeface="Calibri"/>
                          <a:cs typeface="Times New Roman"/>
                        </a:rPr>
                        <a:t>Конференция </a:t>
                      </a:r>
                      <a:r>
                        <a:rPr lang="ru-RU" sz="1400" dirty="0" smtClean="0">
                          <a:solidFill>
                            <a:schemeClr val="bg1"/>
                          </a:solidFill>
                          <a:latin typeface="Calibri"/>
                          <a:ea typeface="Calibri"/>
                          <a:cs typeface="Times New Roman"/>
                        </a:rPr>
                        <a:t>(Барселона   3-9 апреля 2011)</a:t>
                      </a: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Личное присутствие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ru-RU" sz="1400">
                          <a:solidFill>
                            <a:schemeClr val="bg1"/>
                          </a:solidFill>
                          <a:latin typeface="Calibri"/>
                          <a:ea typeface="Calibri"/>
                          <a:cs typeface="Times New Roman"/>
                        </a:rPr>
                        <a:t>Присутствие лидеров из структуры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noChangeArrowheads="1"/>
          </p:cNvSpPr>
          <p:nvPr>
            <p:ph type="title"/>
          </p:nvPr>
        </p:nvSpPr>
        <p:spPr bwMode="auto">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Что делать?</a:t>
            </a:r>
            <a:endParaRPr kumimoji="0" lang="ru-RU" sz="40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sp>
        <p:nvSpPr>
          <p:cNvPr id="860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проведения домашних кружков.</a:t>
            </a:r>
            <a:endParaRPr kumimoji="0" lang="ru-RU"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(обязательное наличие свободной продукции на 500 </a:t>
            </a:r>
            <a:r>
              <a:rPr kumimoji="0" lang="en-US"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PV </a:t>
            </a: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и более)</a:t>
            </a:r>
            <a:endParaRPr kumimoji="0" lang="ru-RU" sz="3200" b="0" i="0" u="none" strike="noStrike" cap="none" normalizeH="0" baseline="0" smtClean="0">
              <a:ln>
                <a:noFill/>
              </a:ln>
              <a:solidFill>
                <a:schemeClr val="tx1"/>
              </a:solidFill>
              <a:effectLst/>
              <a:latin typeface="Arial" pitchFamily="34" charset="0"/>
            </a:endParaRPr>
          </a:p>
        </p:txBody>
      </p:sp>
      <p:sp>
        <p:nvSpPr>
          <p:cNvPr id="5" name="Rectangle 3"/>
          <p:cNvSpPr txBox="1">
            <a:spLocks noChangeArrowheads="1"/>
          </p:cNvSpPr>
          <p:nvPr/>
        </p:nvSpPr>
        <p:spPr bwMode="auto">
          <a:xfrm>
            <a:off x="457200" y="1752600"/>
            <a:ext cx="85142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algn="ctr"/>
            <a:r>
              <a:rPr lang="ru-RU" sz="2000" b="1" dirty="0">
                <a:solidFill>
                  <a:schemeClr val="accent1">
                    <a:lumMod val="75000"/>
                  </a:schemeClr>
                </a:solidFill>
              </a:rPr>
              <a:t>Анализ проведения домашних кружков.</a:t>
            </a:r>
            <a:endParaRPr lang="ru-RU" sz="2000" dirty="0">
              <a:solidFill>
                <a:schemeClr val="accent1">
                  <a:lumMod val="75000"/>
                </a:schemeClr>
              </a:solidFill>
            </a:endParaRPr>
          </a:p>
          <a:p>
            <a:pPr algn="ctr"/>
            <a:r>
              <a:rPr lang="ru-RU" sz="2000" b="1" dirty="0">
                <a:solidFill>
                  <a:schemeClr val="accent1">
                    <a:lumMod val="75000"/>
                  </a:schemeClr>
                </a:solidFill>
              </a:rPr>
              <a:t>(обязательное наличие свободной продукции на 500 </a:t>
            </a:r>
            <a:r>
              <a:rPr lang="en-US" sz="2000" b="1" dirty="0">
                <a:solidFill>
                  <a:schemeClr val="accent1">
                    <a:lumMod val="75000"/>
                  </a:schemeClr>
                </a:solidFill>
              </a:rPr>
              <a:t>PV </a:t>
            </a:r>
            <a:r>
              <a:rPr lang="ru-RU" sz="2000" b="1" dirty="0">
                <a:solidFill>
                  <a:schemeClr val="accent1">
                    <a:lumMod val="75000"/>
                  </a:schemeClr>
                </a:solidFill>
              </a:rPr>
              <a:t>и более)</a:t>
            </a:r>
            <a:endParaRPr lang="ru-RU" sz="2000" dirty="0">
              <a:solidFill>
                <a:schemeClr val="accent1">
                  <a:lumMod val="75000"/>
                </a:schemeClr>
              </a:solidFill>
            </a:endParaRPr>
          </a:p>
        </p:txBody>
      </p:sp>
      <p:graphicFrame>
        <p:nvGraphicFramePr>
          <p:cNvPr id="6" name="Таблица 5"/>
          <p:cNvGraphicFramePr>
            <a:graphicFrameLocks noGrp="1"/>
          </p:cNvGraphicFramePr>
          <p:nvPr/>
        </p:nvGraphicFramePr>
        <p:xfrm>
          <a:off x="1676400" y="2971800"/>
          <a:ext cx="7239000" cy="1962912"/>
        </p:xfrm>
        <a:graphic>
          <a:graphicData uri="http://schemas.openxmlformats.org/drawingml/2006/table">
            <a:tbl>
              <a:tblPr/>
              <a:tblGrid>
                <a:gridCol w="2412748"/>
                <a:gridCol w="1193516"/>
                <a:gridCol w="1219232"/>
                <a:gridCol w="1202592"/>
                <a:gridCol w="1210912"/>
              </a:tblGrid>
              <a:tr h="0">
                <a:tc>
                  <a:txBody>
                    <a:bodyPr/>
                    <a:lstStyle/>
                    <a:p>
                      <a:pPr marL="0" marR="0" algn="ctr">
                        <a:lnSpc>
                          <a:spcPct val="115000"/>
                        </a:lnSpc>
                        <a:spcBef>
                          <a:spcPts val="0"/>
                        </a:spcBef>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u-RU" sz="1600" b="1">
                          <a:solidFill>
                            <a:schemeClr val="bg1"/>
                          </a:solidFill>
                          <a:latin typeface="Calibri"/>
                          <a:ea typeface="Calibri"/>
                          <a:cs typeface="Times New Roman"/>
                        </a:rPr>
                        <a:t>Личное проведение </a:t>
                      </a: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0" marR="0" algn="ctr">
                        <a:lnSpc>
                          <a:spcPct val="115000"/>
                        </a:lnSpc>
                        <a:spcBef>
                          <a:spcPts val="0"/>
                        </a:spcBef>
                        <a:spcAft>
                          <a:spcPts val="0"/>
                        </a:spcAft>
                      </a:pPr>
                      <a:r>
                        <a:rPr lang="ru-RU" sz="1600" b="1">
                          <a:solidFill>
                            <a:schemeClr val="bg1"/>
                          </a:solidFill>
                          <a:latin typeface="Calibri"/>
                          <a:ea typeface="Calibri"/>
                          <a:cs typeface="Times New Roman"/>
                        </a:rPr>
                        <a:t>Проведение у партнера</a:t>
                      </a: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партнеры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потенц. парт.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партнеры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потенц. парт.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1 неделя </a:t>
                      </a:r>
                      <a:r>
                        <a:rPr lang="ru-RU" sz="1600" b="1" dirty="0" smtClean="0">
                          <a:solidFill>
                            <a:schemeClr val="bg1"/>
                          </a:solidFill>
                          <a:latin typeface="Calibri"/>
                          <a:ea typeface="Calibri"/>
                          <a:cs typeface="Times New Roman"/>
                        </a:rPr>
                        <a:t>сентября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2 неделя </a:t>
                      </a:r>
                      <a:r>
                        <a:rPr lang="ru-RU" sz="1600" b="1" dirty="0" smtClean="0">
                          <a:solidFill>
                            <a:schemeClr val="bg1"/>
                          </a:solidFill>
                          <a:latin typeface="Calibri"/>
                          <a:ea typeface="Calibri"/>
                          <a:cs typeface="Times New Roman"/>
                        </a:rPr>
                        <a:t>сентября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3 неделя </a:t>
                      </a:r>
                      <a:r>
                        <a:rPr lang="ru-RU" sz="1600" b="1" dirty="0" smtClean="0">
                          <a:solidFill>
                            <a:schemeClr val="bg1"/>
                          </a:solidFill>
                          <a:latin typeface="Calibri"/>
                          <a:ea typeface="Calibri"/>
                          <a:cs typeface="Times New Roman"/>
                        </a:rPr>
                        <a:t>сентября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4 неделя </a:t>
                      </a:r>
                      <a:r>
                        <a:rPr lang="ru-RU" sz="1600" b="1" dirty="0" smtClean="0">
                          <a:solidFill>
                            <a:schemeClr val="bg1"/>
                          </a:solidFill>
                          <a:latin typeface="Calibri"/>
                          <a:ea typeface="Calibri"/>
                          <a:cs typeface="Times New Roman"/>
                        </a:rPr>
                        <a:t>сентября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Grp="1" noChangeArrowheads="1"/>
          </p:cNvSpPr>
          <p:nvPr>
            <p:ph type="title"/>
          </p:nvPr>
        </p:nvSpPr>
        <p:spPr bwMode="auto">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Что делать?</a:t>
            </a:r>
            <a:endParaRPr kumimoji="0" lang="ru-RU" sz="4000" b="0" i="0" u="none" strike="noStrike" kern="1200" cap="none" spc="0" normalizeH="0" baseline="0" noProof="0" dirty="0" smtClean="0">
              <a:ln>
                <a:noFill/>
              </a:ln>
              <a:solidFill>
                <a:schemeClr val="tx1"/>
              </a:solidFill>
              <a:effectLst/>
              <a:uLnTx/>
              <a:uFillTx/>
              <a:latin typeface="Arial" pitchFamily="34" charset="0"/>
              <a:ea typeface="+mj-ea"/>
              <a:cs typeface="+mj-cs"/>
            </a:endParaRPr>
          </a:p>
        </p:txBody>
      </p:sp>
      <p:sp>
        <p:nvSpPr>
          <p:cNvPr id="860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Анализ проведения домашних кружков.</a:t>
            </a:r>
            <a:endParaRPr kumimoji="0" lang="ru-RU"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(обязательное наличие свободной продукции на 500 </a:t>
            </a:r>
            <a:r>
              <a:rPr kumimoji="0" lang="en-US"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PV </a:t>
            </a:r>
            <a:r>
              <a:rPr kumimoji="0" lang="ru-RU" sz="11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и более)</a:t>
            </a:r>
            <a:endParaRPr kumimoji="0" lang="ru-RU" sz="3200" b="0" i="0" u="none" strike="noStrike" cap="none" normalizeH="0" baseline="0" smtClean="0">
              <a:ln>
                <a:noFill/>
              </a:ln>
              <a:solidFill>
                <a:schemeClr val="tx1"/>
              </a:solidFill>
              <a:effectLst/>
              <a:latin typeface="Arial" pitchFamily="34" charset="0"/>
            </a:endParaRPr>
          </a:p>
        </p:txBody>
      </p:sp>
      <p:sp>
        <p:nvSpPr>
          <p:cNvPr id="5" name="Rectangle 3"/>
          <p:cNvSpPr txBox="1">
            <a:spLocks noChangeArrowheads="1"/>
          </p:cNvSpPr>
          <p:nvPr/>
        </p:nvSpPr>
        <p:spPr bwMode="auto">
          <a:xfrm>
            <a:off x="629746" y="2057400"/>
            <a:ext cx="85142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
                <a:rot lat="0" lon="0" rev="16800000"/>
              </a:lightRig>
            </a:scene3d>
            <a:sp3d prstMaterial="softEdge">
              <a:bevelT w="38100" h="38100"/>
            </a:sp3d>
          </a:bodyPr>
          <a:lstStyle/>
          <a:p>
            <a:r>
              <a:rPr lang="ru-RU" sz="2000" b="1" dirty="0">
                <a:solidFill>
                  <a:schemeClr val="accent1">
                    <a:lumMod val="75000"/>
                  </a:schemeClr>
                </a:solidFill>
              </a:rPr>
              <a:t>Принятие на себя обязательств проведения домашних кружков.</a:t>
            </a:r>
            <a:endParaRPr lang="ru-RU" sz="2000" dirty="0">
              <a:solidFill>
                <a:schemeClr val="accent1">
                  <a:lumMod val="75000"/>
                </a:schemeClr>
              </a:solidFill>
            </a:endParaRPr>
          </a:p>
          <a:p>
            <a:r>
              <a:rPr lang="ru-RU" sz="2000" b="1" dirty="0">
                <a:solidFill>
                  <a:schemeClr val="accent1">
                    <a:lumMod val="75000"/>
                  </a:schemeClr>
                </a:solidFill>
              </a:rPr>
              <a:t>(обязательное наличие свободной продукции на 500 </a:t>
            </a:r>
            <a:r>
              <a:rPr lang="en-US" sz="2000" b="1" dirty="0">
                <a:solidFill>
                  <a:schemeClr val="accent1">
                    <a:lumMod val="75000"/>
                  </a:schemeClr>
                </a:solidFill>
              </a:rPr>
              <a:t>PV </a:t>
            </a:r>
            <a:r>
              <a:rPr lang="ru-RU" sz="2000" b="1" dirty="0">
                <a:solidFill>
                  <a:schemeClr val="accent1">
                    <a:lumMod val="75000"/>
                  </a:schemeClr>
                </a:solidFill>
              </a:rPr>
              <a:t>и более)</a:t>
            </a:r>
            <a:endParaRPr lang="ru-RU" sz="2000" dirty="0">
              <a:solidFill>
                <a:schemeClr val="accent1">
                  <a:lumMod val="75000"/>
                </a:schemeClr>
              </a:solidFill>
            </a:endParaRPr>
          </a:p>
        </p:txBody>
      </p:sp>
      <p:graphicFrame>
        <p:nvGraphicFramePr>
          <p:cNvPr id="6" name="Таблица 5"/>
          <p:cNvGraphicFramePr>
            <a:graphicFrameLocks noGrp="1"/>
          </p:cNvGraphicFramePr>
          <p:nvPr/>
        </p:nvGraphicFramePr>
        <p:xfrm>
          <a:off x="1676400" y="2971800"/>
          <a:ext cx="7239000" cy="1962912"/>
        </p:xfrm>
        <a:graphic>
          <a:graphicData uri="http://schemas.openxmlformats.org/drawingml/2006/table">
            <a:tbl>
              <a:tblPr/>
              <a:tblGrid>
                <a:gridCol w="2412748"/>
                <a:gridCol w="1193516"/>
                <a:gridCol w="1219232"/>
                <a:gridCol w="1202592"/>
                <a:gridCol w="1210912"/>
              </a:tblGrid>
              <a:tr h="0">
                <a:tc>
                  <a:txBody>
                    <a:bodyPr/>
                    <a:lstStyle/>
                    <a:p>
                      <a:pPr marL="0" marR="0" algn="ctr">
                        <a:lnSpc>
                          <a:spcPct val="115000"/>
                        </a:lnSpc>
                        <a:spcBef>
                          <a:spcPts val="0"/>
                        </a:spcBef>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ru-RU" sz="1600" b="1">
                          <a:solidFill>
                            <a:schemeClr val="bg1"/>
                          </a:solidFill>
                          <a:latin typeface="Calibri"/>
                          <a:ea typeface="Calibri"/>
                          <a:cs typeface="Times New Roman"/>
                        </a:rPr>
                        <a:t>Личное проведение </a:t>
                      </a: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marL="0" marR="0" algn="ctr">
                        <a:lnSpc>
                          <a:spcPct val="115000"/>
                        </a:lnSpc>
                        <a:spcBef>
                          <a:spcPts val="0"/>
                        </a:spcBef>
                        <a:spcAft>
                          <a:spcPts val="0"/>
                        </a:spcAft>
                      </a:pPr>
                      <a:r>
                        <a:rPr lang="ru-RU" sz="1600" b="1">
                          <a:solidFill>
                            <a:schemeClr val="bg1"/>
                          </a:solidFill>
                          <a:latin typeface="Calibri"/>
                          <a:ea typeface="Calibri"/>
                          <a:cs typeface="Times New Roman"/>
                        </a:rPr>
                        <a:t>Проведение у партнера</a:t>
                      </a: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партнеры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потенц. парт.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партнеры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u-RU" sz="1600">
                          <a:solidFill>
                            <a:schemeClr val="bg1"/>
                          </a:solidFill>
                          <a:latin typeface="Calibri"/>
                          <a:ea typeface="Calibri"/>
                          <a:cs typeface="Times New Roman"/>
                        </a:rPr>
                        <a:t>потенц. парт.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1 неделя </a:t>
                      </a:r>
                      <a:r>
                        <a:rPr lang="ru-RU" sz="1600" b="1" dirty="0" smtClean="0">
                          <a:solidFill>
                            <a:schemeClr val="bg1"/>
                          </a:solidFill>
                          <a:latin typeface="Calibri"/>
                          <a:ea typeface="Calibri"/>
                          <a:cs typeface="Times New Roman"/>
                        </a:rPr>
                        <a:t>октября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2 неделя </a:t>
                      </a:r>
                      <a:r>
                        <a:rPr lang="ru-RU" sz="1600" b="1" dirty="0" smtClean="0">
                          <a:solidFill>
                            <a:schemeClr val="bg1"/>
                          </a:solidFill>
                          <a:latin typeface="Calibri"/>
                          <a:ea typeface="Calibri"/>
                          <a:cs typeface="Times New Roman"/>
                        </a:rPr>
                        <a:t>октября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3 неделя </a:t>
                      </a:r>
                      <a:r>
                        <a:rPr lang="ru-RU" sz="1600" b="1" dirty="0" smtClean="0">
                          <a:solidFill>
                            <a:schemeClr val="bg1"/>
                          </a:solidFill>
                          <a:latin typeface="Calibri"/>
                          <a:ea typeface="Calibri"/>
                          <a:cs typeface="Times New Roman"/>
                        </a:rPr>
                        <a:t>октября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ru-RU" sz="1600" b="1" dirty="0">
                          <a:solidFill>
                            <a:schemeClr val="bg1"/>
                          </a:solidFill>
                          <a:latin typeface="Calibri"/>
                          <a:ea typeface="Calibri"/>
                          <a:cs typeface="Times New Roman"/>
                        </a:rPr>
                        <a:t>4 неделя </a:t>
                      </a:r>
                      <a:r>
                        <a:rPr lang="ru-RU" sz="1600" b="1" dirty="0" smtClean="0">
                          <a:solidFill>
                            <a:schemeClr val="bg1"/>
                          </a:solidFill>
                          <a:latin typeface="Calibri"/>
                          <a:ea typeface="Calibri"/>
                          <a:cs typeface="Times New Roman"/>
                        </a:rPr>
                        <a:t>октября</a:t>
                      </a: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ru-RU"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752600" y="0"/>
            <a:ext cx="7391400" cy="6494085"/>
          </a:xfrm>
          <a:prstGeom prst="rect">
            <a:avLst/>
          </a:prstGeom>
          <a:noFill/>
          <a:ln w="9525">
            <a:noFill/>
            <a:miter lim="800000"/>
            <a:headEnd/>
            <a:tailEnd/>
          </a:ln>
        </p:spPr>
        <p:txBody>
          <a:bodyPr anchor="ctr">
            <a:spAutoFit/>
          </a:bodyPr>
          <a:lstStyle/>
          <a:p>
            <a:pPr algn="ctr"/>
            <a:r>
              <a:rPr lang="ru-RU" sz="2400" b="1" dirty="0">
                <a:solidFill>
                  <a:srgbClr val="0070C0"/>
                </a:solidFill>
                <a:latin typeface="Times New Roman" pitchFamily="18" charset="0"/>
                <a:ea typeface="Calibri" pitchFamily="34" charset="0"/>
                <a:cs typeface="Times New Roman" pitchFamily="18" charset="0"/>
              </a:rPr>
              <a:t>Резюме</a:t>
            </a:r>
            <a:r>
              <a:rPr lang="ru-RU" sz="2400" dirty="0">
                <a:solidFill>
                  <a:srgbClr val="0070C0"/>
                </a:solidFill>
                <a:latin typeface="Times New Roman" pitchFamily="18" charset="0"/>
                <a:ea typeface="Calibri" pitchFamily="34" charset="0"/>
                <a:cs typeface="Times New Roman" pitchFamily="18" charset="0"/>
              </a:rPr>
              <a:t>.</a:t>
            </a:r>
          </a:p>
          <a:p>
            <a:pPr eaLnBrk="0" hangingPunct="0">
              <a:buFontTx/>
              <a:buAutoNum type="arabicPeriod"/>
            </a:pPr>
            <a:r>
              <a:rPr lang="en-US" sz="1400" dirty="0">
                <a:solidFill>
                  <a:srgbClr val="0070C0"/>
                </a:solidFill>
                <a:latin typeface="Times New Roman" pitchFamily="18" charset="0"/>
                <a:ea typeface="Calibri" pitchFamily="34" charset="0"/>
                <a:cs typeface="Times New Roman" pitchFamily="18" charset="0"/>
              </a:rPr>
              <a:t> </a:t>
            </a:r>
            <a:r>
              <a:rPr lang="ru-RU" sz="1400" b="1" dirty="0">
                <a:solidFill>
                  <a:srgbClr val="FF0000"/>
                </a:solidFill>
                <a:latin typeface="Times New Roman" pitchFamily="18" charset="0"/>
              </a:rPr>
              <a:t>Домашние кружки 2 раза в  неделю ** (с продукцией для новых дистрибьюторов) </a:t>
            </a:r>
            <a:r>
              <a:rPr lang="ru-RU" sz="1400" dirty="0">
                <a:solidFill>
                  <a:srgbClr val="0070C0"/>
                </a:solidFill>
                <a:latin typeface="Times New Roman" pitchFamily="18" charset="0"/>
                <a:ea typeface="Calibri" pitchFamily="34" charset="0"/>
                <a:cs typeface="Calibri" pitchFamily="34" charset="0"/>
              </a:rPr>
              <a:t>А еще лучше 5 раз в неделю в течение ближайших 5 лет. Это позволит Вам создать в первом уровне 36-180 партнеров, из которых 10-15 станут Лидерами и Директорами. Получайте многотысячные чеки и растущий бизнес стоимостью в миллион долларов! </a:t>
            </a:r>
          </a:p>
          <a:p>
            <a:pPr eaLnBrk="0" hangingPunct="0">
              <a:buFontTx/>
              <a:buAutoNum type="arabicPeriod"/>
            </a:pPr>
            <a:endParaRPr lang="ru-RU" sz="1400" dirty="0">
              <a:solidFill>
                <a:srgbClr val="0070C0"/>
              </a:solidFill>
              <a:latin typeface="Times New Roman" pitchFamily="18" charset="0"/>
              <a:cs typeface="Times New Roman" pitchFamily="18" charset="0"/>
            </a:endParaRPr>
          </a:p>
          <a:p>
            <a:pPr eaLnBrk="0" hangingPunct="0">
              <a:buFontTx/>
              <a:buAutoNum type="arabicPeriod" startAt="2"/>
            </a:pPr>
            <a:r>
              <a:rPr lang="en-US" sz="1400" dirty="0">
                <a:solidFill>
                  <a:srgbClr val="0070C0"/>
                </a:solidFill>
                <a:latin typeface="Book Antiqua" pitchFamily="18" charset="0"/>
              </a:rPr>
              <a:t> </a:t>
            </a:r>
            <a:r>
              <a:rPr lang="ru-RU" sz="1400" b="1" dirty="0">
                <a:solidFill>
                  <a:srgbClr val="FF0000"/>
                </a:solidFill>
                <a:latin typeface="Times New Roman" pitchFamily="18" charset="0"/>
              </a:rPr>
              <a:t>Презентации и школы 2 раза в неделю </a:t>
            </a:r>
            <a:r>
              <a:rPr lang="ru-RU" sz="1400" dirty="0">
                <a:solidFill>
                  <a:srgbClr val="0070C0"/>
                </a:solidFill>
                <a:latin typeface="Times New Roman" pitchFamily="18" charset="0"/>
              </a:rPr>
              <a:t>в течение ближайших 5 лет. </a:t>
            </a:r>
            <a:r>
              <a:rPr lang="ru-RU" sz="1400" b="1" dirty="0">
                <a:solidFill>
                  <a:srgbClr val="0070C0"/>
                </a:solidFill>
                <a:latin typeface="Times New Roman" pitchFamily="18" charset="0"/>
              </a:rPr>
              <a:t>Это очень выгодно.</a:t>
            </a:r>
            <a:r>
              <a:rPr lang="ru-RU" sz="1400" dirty="0">
                <a:solidFill>
                  <a:srgbClr val="0070C0"/>
                </a:solidFill>
                <a:latin typeface="Times New Roman" pitchFamily="18" charset="0"/>
              </a:rPr>
              <a:t> Участие в совместных постоянных презентациях и школах ускоряет ваше обучение, дает поддержку вам и вашим дистрибьюторам. Просто показывайте эту выгоду, а партнеры сами будут делать выбор.  </a:t>
            </a:r>
            <a:endParaRPr lang="en-US" sz="1400" dirty="0">
              <a:solidFill>
                <a:srgbClr val="0070C0"/>
              </a:solidFill>
              <a:latin typeface="Book Antiqua" pitchFamily="18" charset="0"/>
            </a:endParaRPr>
          </a:p>
          <a:p>
            <a:pPr eaLnBrk="0" hangingPunct="0"/>
            <a:endParaRPr lang="ru-RU" sz="1400" dirty="0">
              <a:solidFill>
                <a:srgbClr val="0070C0"/>
              </a:solidFill>
              <a:latin typeface="Times New Roman" pitchFamily="18" charset="0"/>
              <a:cs typeface="Times New Roman" pitchFamily="18" charset="0"/>
            </a:endParaRPr>
          </a:p>
          <a:p>
            <a:pPr eaLnBrk="0" hangingPunct="0">
              <a:buFontTx/>
              <a:buAutoNum type="arabicPeriod" startAt="3"/>
            </a:pPr>
            <a:r>
              <a:rPr lang="ru-RU" sz="1400" dirty="0">
                <a:solidFill>
                  <a:srgbClr val="0070C0"/>
                </a:solidFill>
                <a:latin typeface="Times New Roman" pitchFamily="18" charset="0"/>
              </a:rPr>
              <a:t> </a:t>
            </a:r>
            <a:r>
              <a:rPr lang="ru-RU" sz="1400" b="1" dirty="0">
                <a:solidFill>
                  <a:srgbClr val="FF0000"/>
                </a:solidFill>
                <a:latin typeface="Times New Roman" pitchFamily="18" charset="0"/>
              </a:rPr>
              <a:t>Международные Лидерские школы 2 раза в год. </a:t>
            </a:r>
            <a:r>
              <a:rPr lang="ru-RU" sz="1400" dirty="0">
                <a:solidFill>
                  <a:srgbClr val="0070C0"/>
                </a:solidFill>
                <a:latin typeface="Times New Roman" pitchFamily="18" charset="0"/>
              </a:rPr>
              <a:t>Вы отдыхаете и получаете в короткий срок столько знаний, новых знакомств и позитивной энергии, которые сложно получить за целый год нахождения в бизнесе. </a:t>
            </a:r>
          </a:p>
          <a:p>
            <a:pPr eaLnBrk="0" hangingPunct="0">
              <a:buFontTx/>
              <a:buAutoNum type="arabicPeriod" startAt="3"/>
            </a:pPr>
            <a:endParaRPr lang="ru-RU" sz="1400" b="1" dirty="0">
              <a:solidFill>
                <a:srgbClr val="0070C0"/>
              </a:solidFill>
              <a:latin typeface="Times New Roman" pitchFamily="18" charset="0"/>
            </a:endParaRPr>
          </a:p>
          <a:p>
            <a:pPr eaLnBrk="0" hangingPunct="0">
              <a:buFontTx/>
              <a:buAutoNum type="arabicPeriod" startAt="3"/>
            </a:pPr>
            <a:r>
              <a:rPr lang="ru-RU" sz="1400" dirty="0">
                <a:solidFill>
                  <a:srgbClr val="0070C0"/>
                </a:solidFill>
                <a:latin typeface="Times New Roman" pitchFamily="18" charset="0"/>
              </a:rPr>
              <a:t> </a:t>
            </a:r>
            <a:r>
              <a:rPr lang="ru-RU" sz="1400" b="1" dirty="0">
                <a:solidFill>
                  <a:srgbClr val="FF0000"/>
                </a:solidFill>
                <a:latin typeface="Times New Roman" pitchFamily="18" charset="0"/>
              </a:rPr>
              <a:t>Фестивали: </a:t>
            </a:r>
            <a:r>
              <a:rPr lang="ru-RU" sz="1400" dirty="0">
                <a:solidFill>
                  <a:srgbClr val="0070C0"/>
                </a:solidFill>
                <a:latin typeface="Times New Roman" pitchFamily="18" charset="0"/>
              </a:rPr>
              <a:t>День рождения </a:t>
            </a:r>
            <a:r>
              <a:rPr lang="en-US" sz="1400" dirty="0">
                <a:solidFill>
                  <a:srgbClr val="0070C0"/>
                </a:solidFill>
                <a:latin typeface="Book Antiqua" pitchFamily="18" charset="0"/>
              </a:rPr>
              <a:t>NSP </a:t>
            </a:r>
            <a:r>
              <a:rPr lang="ru-RU" sz="1400" dirty="0">
                <a:solidFill>
                  <a:srgbClr val="0070C0"/>
                </a:solidFill>
                <a:latin typeface="Times New Roman" pitchFamily="18" charset="0"/>
              </a:rPr>
              <a:t>и межрегиональное «Восходящие звезды». Вместе с сотнями и тысячами Лидеров участвуйте в Событиях, которые являются самыми значимыми в году. </a:t>
            </a:r>
          </a:p>
          <a:p>
            <a:pPr eaLnBrk="0" hangingPunct="0"/>
            <a:endParaRPr lang="ru-RU" sz="1400" dirty="0">
              <a:solidFill>
                <a:srgbClr val="0070C0"/>
              </a:solidFill>
              <a:latin typeface="Times New Roman" pitchFamily="18" charset="0"/>
            </a:endParaRPr>
          </a:p>
          <a:p>
            <a:pPr eaLnBrk="0" hangingPunct="0"/>
            <a:r>
              <a:rPr lang="ru-RU" sz="1400" dirty="0">
                <a:solidFill>
                  <a:srgbClr val="0070C0"/>
                </a:solidFill>
                <a:latin typeface="Times New Roman" pitchFamily="18" charset="0"/>
              </a:rPr>
              <a:t>Помните, что работа по этой схеме резко повышает вероятность вам создать в течение 5 лет бизнес стоимостью в миллион долларов. (Ежегодный доход от 100 000</a:t>
            </a:r>
            <a:r>
              <a:rPr lang="en-US" sz="1400" dirty="0">
                <a:solidFill>
                  <a:srgbClr val="0070C0"/>
                </a:solidFill>
                <a:latin typeface="Book Antiqua" pitchFamily="18" charset="0"/>
              </a:rPr>
              <a:t>$)</a:t>
            </a:r>
            <a:r>
              <a:rPr lang="ru-RU" sz="1400" dirty="0">
                <a:solidFill>
                  <a:srgbClr val="0070C0"/>
                </a:solidFill>
                <a:latin typeface="Times New Roman" pitchFamily="18" charset="0"/>
              </a:rPr>
              <a:t>. Если лично Вы хотите получать такие деньги, и желаете помочь своим партнерам зарабатывать такие деньги,  выполняйте эти условия. </a:t>
            </a:r>
            <a:endParaRPr lang="ru-RU" sz="1400" dirty="0" smtClean="0">
              <a:solidFill>
                <a:srgbClr val="0070C0"/>
              </a:solidFill>
              <a:latin typeface="Times New Roman" pitchFamily="18" charset="0"/>
            </a:endParaRPr>
          </a:p>
          <a:p>
            <a:pPr eaLnBrk="0" hangingPunct="0"/>
            <a:r>
              <a:rPr lang="ru-RU" sz="1400" dirty="0" smtClean="0">
                <a:solidFill>
                  <a:srgbClr val="0070C0"/>
                </a:solidFill>
                <a:latin typeface="Times New Roman" pitchFamily="18" charset="0"/>
              </a:rPr>
              <a:t>5. </a:t>
            </a:r>
            <a:r>
              <a:rPr lang="ru-RU" sz="1400" b="1" dirty="0" smtClean="0">
                <a:solidFill>
                  <a:srgbClr val="FF0000"/>
                </a:solidFill>
                <a:latin typeface="Times New Roman" pitchFamily="18" charset="0"/>
              </a:rPr>
              <a:t>Анализ и принятие на себя обязательств </a:t>
            </a:r>
            <a:r>
              <a:rPr lang="ru-RU" sz="1400" dirty="0" smtClean="0">
                <a:solidFill>
                  <a:srgbClr val="0070C0"/>
                </a:solidFill>
                <a:latin typeface="Times New Roman" pitchFamily="18" charset="0"/>
              </a:rPr>
              <a:t>по проведению ДК и участию в Фестивалях и Международных Лидерских школах.</a:t>
            </a:r>
            <a:endParaRPr lang="ru-RU" sz="1400" b="1" dirty="0">
              <a:solidFill>
                <a:srgbClr val="0070C0"/>
              </a:solidFill>
              <a:latin typeface="Times New Roman" pitchFamily="18" charset="0"/>
            </a:endParaRPr>
          </a:p>
          <a:p>
            <a:pPr algn="ctr" eaLnBrk="0" hangingPunct="0"/>
            <a:r>
              <a:rPr lang="ru-RU" sz="1400" b="1" dirty="0">
                <a:solidFill>
                  <a:srgbClr val="0070C0"/>
                </a:solidFill>
              </a:rPr>
              <a:t>Собирайтесь на ближайшие мероприятия!</a:t>
            </a:r>
          </a:p>
          <a:p>
            <a:pPr algn="ctr" eaLnBrk="0" hangingPunct="0"/>
            <a:endParaRPr lang="en-US" sz="1400" b="1" dirty="0">
              <a:solidFill>
                <a:srgbClr val="0070C0"/>
              </a:solidFill>
              <a:latin typeface="Book Antiqua" pitchFamily="18" charset="0"/>
            </a:endParaRPr>
          </a:p>
          <a:p>
            <a:pPr eaLnBrk="0" hangingPunct="0"/>
            <a:endParaRPr lang="ru-RU" sz="1400" dirty="0">
              <a:solidFill>
                <a:srgbClr val="0070C0"/>
              </a:solidFill>
              <a:latin typeface="Times New Roman" pitchFamily="18" charset="0"/>
              <a:cs typeface="Times New Roman" pitchFamily="18" charset="0"/>
            </a:endParaRPr>
          </a:p>
        </p:txBody>
      </p:sp>
      <p:sp>
        <p:nvSpPr>
          <p:cNvPr id="5" name="Прямоугольник 4"/>
          <p:cNvSpPr/>
          <p:nvPr/>
        </p:nvSpPr>
        <p:spPr>
          <a:xfrm>
            <a:off x="990600" y="5867400"/>
            <a:ext cx="8001000" cy="584775"/>
          </a:xfrm>
          <a:prstGeom prst="rect">
            <a:avLst/>
          </a:prstGeom>
        </p:spPr>
        <p:txBody>
          <a:bodyPr wrap="square">
            <a:spAutoFit/>
          </a:bodyPr>
          <a:lstStyle/>
          <a:p>
            <a:pPr algn="ctr" eaLnBrk="0" hangingPunct="0">
              <a:defRPr/>
            </a:pPr>
            <a:r>
              <a:rPr lang="ru-RU" sz="1600" b="1" dirty="0">
                <a:solidFill>
                  <a:srgbClr val="0070C0"/>
                </a:solidFill>
                <a:latin typeface="+mn-lt"/>
                <a:ea typeface="Calibri" pitchFamily="34" charset="0"/>
                <a:cs typeface="Times New Roman" pitchFamily="18" charset="0"/>
              </a:rPr>
              <a:t>Помните: участие в мероприятиях </a:t>
            </a:r>
            <a:r>
              <a:rPr lang="ru-RU" sz="1600" b="1" dirty="0" smtClean="0">
                <a:solidFill>
                  <a:srgbClr val="0070C0"/>
                </a:solidFill>
                <a:latin typeface="+mn-lt"/>
                <a:ea typeface="Calibri" pitchFamily="34" charset="0"/>
                <a:cs typeface="Times New Roman" pitchFamily="18" charset="0"/>
              </a:rPr>
              <a:t>29.01-06.02 </a:t>
            </a:r>
            <a:r>
              <a:rPr lang="ru-RU" sz="1600" b="1" dirty="0">
                <a:solidFill>
                  <a:srgbClr val="0070C0"/>
                </a:solidFill>
                <a:latin typeface="+mn-lt"/>
                <a:ea typeface="Calibri" pitchFamily="34" charset="0"/>
                <a:cs typeface="Times New Roman" pitchFamily="18" charset="0"/>
              </a:rPr>
              <a:t>в </a:t>
            </a:r>
            <a:r>
              <a:rPr lang="ru-RU" sz="1600" b="1" dirty="0" smtClean="0">
                <a:solidFill>
                  <a:srgbClr val="0070C0"/>
                </a:solidFill>
                <a:latin typeface="+mn-lt"/>
                <a:ea typeface="Calibri" pitchFamily="34" charset="0"/>
                <a:cs typeface="Times New Roman" pitchFamily="18" charset="0"/>
              </a:rPr>
              <a:t>Польше </a:t>
            </a:r>
            <a:r>
              <a:rPr lang="ru-RU" sz="1600" dirty="0" smtClean="0">
                <a:solidFill>
                  <a:srgbClr val="0070C0"/>
                </a:solidFill>
                <a:latin typeface="+mn-lt"/>
                <a:ea typeface="Calibri" pitchFamily="34" charset="0"/>
                <a:cs typeface="Times New Roman" pitchFamily="18" charset="0"/>
              </a:rPr>
              <a:t>и </a:t>
            </a:r>
            <a:r>
              <a:rPr lang="ru-RU" sz="1600" b="1" dirty="0" smtClean="0">
                <a:solidFill>
                  <a:srgbClr val="0070C0"/>
                </a:solidFill>
                <a:latin typeface="+mn-lt"/>
                <a:ea typeface="Calibri" pitchFamily="34" charset="0"/>
                <a:cs typeface="Times New Roman" pitchFamily="18" charset="0"/>
              </a:rPr>
              <a:t>3-9 апреля в Барселоне помогут </a:t>
            </a:r>
            <a:r>
              <a:rPr lang="ru-RU" sz="1600" b="1" dirty="0">
                <a:solidFill>
                  <a:srgbClr val="0070C0"/>
                </a:solidFill>
                <a:latin typeface="+mn-lt"/>
                <a:ea typeface="Calibri" pitchFamily="34" charset="0"/>
                <a:cs typeface="Times New Roman" pitchFamily="18" charset="0"/>
              </a:rPr>
              <a:t>Вам прийти к Вашей цели!</a:t>
            </a:r>
            <a:endParaRPr lang="en-US" sz="1600" b="1" dirty="0">
              <a:solidFill>
                <a:srgbClr val="0070C0"/>
              </a:solidFill>
              <a:latin typeface="+mn-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Прямоугольник 2"/>
          <p:cNvSpPr>
            <a:spLocks noChangeArrowheads="1"/>
          </p:cNvSpPr>
          <p:nvPr/>
        </p:nvSpPr>
        <p:spPr bwMode="auto">
          <a:xfrm>
            <a:off x="1905000" y="2514600"/>
            <a:ext cx="6629400" cy="1323975"/>
          </a:xfrm>
          <a:prstGeom prst="rect">
            <a:avLst/>
          </a:prstGeom>
          <a:noFill/>
          <a:ln w="9525">
            <a:noFill/>
            <a:miter lim="800000"/>
            <a:headEnd/>
            <a:tailEnd/>
          </a:ln>
        </p:spPr>
        <p:txBody>
          <a:bodyPr>
            <a:spAutoFit/>
          </a:bodyPr>
          <a:lstStyle/>
          <a:p>
            <a:pPr algn="ctr" eaLnBrk="0" hangingPunct="0"/>
            <a:r>
              <a:rPr lang="ru-RU" sz="4000" b="1" dirty="0">
                <a:solidFill>
                  <a:srgbClr val="0070C0"/>
                </a:solidFill>
                <a:ea typeface="Calibri" pitchFamily="34" charset="0"/>
                <a:cs typeface="Times New Roman" pitchFamily="18" charset="0"/>
              </a:rPr>
              <a:t>До встречи в </a:t>
            </a:r>
            <a:r>
              <a:rPr lang="ru-RU" sz="4000" b="1" dirty="0" smtClean="0">
                <a:solidFill>
                  <a:srgbClr val="0070C0"/>
                </a:solidFill>
                <a:ea typeface="Calibri" pitchFamily="34" charset="0"/>
                <a:cs typeface="Times New Roman" pitchFamily="18" charset="0"/>
              </a:rPr>
              <a:t>Израиле 16 </a:t>
            </a:r>
            <a:r>
              <a:rPr lang="ru-RU" sz="4000" b="1" dirty="0">
                <a:solidFill>
                  <a:srgbClr val="0070C0"/>
                </a:solidFill>
                <a:ea typeface="Calibri" pitchFamily="34" charset="0"/>
                <a:cs typeface="Times New Roman" pitchFamily="18" charset="0"/>
              </a:rPr>
              <a:t>– </a:t>
            </a:r>
            <a:r>
              <a:rPr lang="ru-RU" sz="4000" b="1" dirty="0" smtClean="0">
                <a:solidFill>
                  <a:srgbClr val="0070C0"/>
                </a:solidFill>
                <a:ea typeface="Calibri" pitchFamily="34" charset="0"/>
                <a:cs typeface="Times New Roman" pitchFamily="18" charset="0"/>
              </a:rPr>
              <a:t>23 ноября 2010 </a:t>
            </a:r>
            <a:r>
              <a:rPr lang="ru-RU" sz="4000" b="1" dirty="0">
                <a:solidFill>
                  <a:srgbClr val="0070C0"/>
                </a:solidFill>
                <a:ea typeface="Calibri" pitchFamily="34" charset="0"/>
                <a:cs typeface="Times New Roman" pitchFamily="18" charset="0"/>
              </a:rPr>
              <a:t>года!</a:t>
            </a:r>
            <a:endParaRPr lang="en-US" sz="4000" dirty="0">
              <a:solidFill>
                <a:srgbClr val="0070C0"/>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Tree Branches And Roots Clip Art">
            <a:hlinkClick r:id="rId3"/>
          </p:cNvPr>
          <p:cNvPicPr>
            <a:picLocks noChangeAspect="1" noChangeArrowheads="1"/>
          </p:cNvPicPr>
          <p:nvPr/>
        </p:nvPicPr>
        <p:blipFill>
          <a:blip r:embed="rId4" cstate="print"/>
          <a:srcRect/>
          <a:stretch>
            <a:fillRect/>
          </a:stretch>
        </p:blipFill>
        <p:spPr bwMode="auto">
          <a:xfrm>
            <a:off x="2209800" y="228600"/>
            <a:ext cx="6248400" cy="6248400"/>
          </a:xfrm>
          <a:prstGeom prst="rect">
            <a:avLst/>
          </a:prstGeom>
          <a:noFill/>
          <a:ln w="9525">
            <a:noFill/>
            <a:miter lim="800000"/>
            <a:headEnd/>
            <a:tailEnd/>
          </a:ln>
        </p:spPr>
      </p:pic>
      <p:sp>
        <p:nvSpPr>
          <p:cNvPr id="6147" name="Rectangle 4"/>
          <p:cNvSpPr>
            <a:spLocks/>
          </p:cNvSpPr>
          <p:nvPr/>
        </p:nvSpPr>
        <p:spPr bwMode="auto">
          <a:xfrm>
            <a:off x="2209800" y="3505200"/>
            <a:ext cx="6553200" cy="990600"/>
          </a:xfrm>
          <a:prstGeom prst="rect">
            <a:avLst/>
          </a:prstGeom>
          <a:solidFill>
            <a:srgbClr val="FFCC00"/>
          </a:solidFill>
          <a:ln w="9525">
            <a:noFill/>
            <a:miter lim="800000"/>
            <a:headEnd/>
            <a:tailEnd/>
          </a:ln>
        </p:spPr>
        <p:txBody>
          <a:bodyPr/>
          <a:lstStyle/>
          <a:p>
            <a:pPr marL="457200" lvl="4" indent="4763" eaLnBrk="0" hangingPunct="0">
              <a:spcBef>
                <a:spcPct val="20000"/>
              </a:spcBef>
              <a:buClr>
                <a:schemeClr val="tx1"/>
              </a:buClr>
              <a:buFont typeface="Wingdings 2" pitchFamily="18" charset="2"/>
              <a:buNone/>
            </a:pPr>
            <a:r>
              <a:rPr lang="ru-RU" sz="2400" b="1">
                <a:solidFill>
                  <a:srgbClr val="333300"/>
                </a:solidFill>
                <a:latin typeface="Book Antiqua" pitchFamily="18" charset="0"/>
              </a:rPr>
              <a:t>ЗАЛОГ УСПЕХА - ОТЛАЖЕННАЯ СИСТЕМА ЖИЗНЕОБЕСПЕЧЕНИЯ</a:t>
            </a:r>
            <a:endParaRPr lang="en-US" sz="2400" b="1">
              <a:solidFill>
                <a:srgbClr val="333300"/>
              </a:solidFill>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1905000" y="609600"/>
            <a:ext cx="4343400" cy="2586038"/>
          </a:xfrm>
          <a:prstGeom prst="rect">
            <a:avLst/>
          </a:prstGeom>
          <a:noFill/>
          <a:ln w="9525">
            <a:noFill/>
            <a:miter lim="800000"/>
            <a:headEnd/>
            <a:tailEnd/>
          </a:ln>
        </p:spPr>
        <p:txBody>
          <a:bodyPr>
            <a:spAutoFit/>
          </a:bodyPr>
          <a:lstStyle/>
          <a:p>
            <a:r>
              <a:rPr lang="ru-RU" sz="1800">
                <a:solidFill>
                  <a:schemeClr val="bg1"/>
                </a:solidFill>
                <a:latin typeface="Arial Narrow" pitchFamily="34" charset="0"/>
              </a:rPr>
              <a:t>Население Земли</a:t>
            </a:r>
            <a:r>
              <a:rPr lang="en-US" sz="1800">
                <a:solidFill>
                  <a:schemeClr val="bg1"/>
                </a:solidFill>
                <a:latin typeface="Arial Narrow" pitchFamily="34" charset="0"/>
              </a:rPr>
              <a:t> – 6800 </a:t>
            </a:r>
            <a:r>
              <a:rPr lang="ru-RU" sz="1800">
                <a:solidFill>
                  <a:schemeClr val="bg1"/>
                </a:solidFill>
                <a:latin typeface="Arial Narrow" pitchFamily="34" charset="0"/>
              </a:rPr>
              <a:t>млн. чел. </a:t>
            </a:r>
          </a:p>
          <a:p>
            <a:r>
              <a:rPr lang="ru-RU" sz="1800">
                <a:solidFill>
                  <a:schemeClr val="bg1"/>
                </a:solidFill>
                <a:latin typeface="Arial Narrow" pitchFamily="34" charset="0"/>
              </a:rPr>
              <a:t>Количеств  дистрибьюторов </a:t>
            </a:r>
            <a:r>
              <a:rPr lang="en-US" sz="1800">
                <a:solidFill>
                  <a:schemeClr val="bg1"/>
                </a:solidFill>
                <a:latin typeface="Arial Narrow" pitchFamily="34" charset="0"/>
              </a:rPr>
              <a:t>NSP </a:t>
            </a:r>
            <a:r>
              <a:rPr lang="ru-RU" sz="1800">
                <a:solidFill>
                  <a:schemeClr val="bg1"/>
                </a:solidFill>
                <a:latin typeface="Arial Narrow" pitchFamily="34" charset="0"/>
              </a:rPr>
              <a:t>0,7 млн. чел.</a:t>
            </a:r>
            <a:endParaRPr lang="en-US" sz="1800">
              <a:solidFill>
                <a:schemeClr val="bg1"/>
              </a:solidFill>
              <a:latin typeface="Arial Narrow" pitchFamily="34" charset="0"/>
            </a:endParaRPr>
          </a:p>
          <a:p>
            <a:endParaRPr lang="en-US" sz="1800">
              <a:solidFill>
                <a:schemeClr val="bg1"/>
              </a:solidFill>
              <a:latin typeface="Arial Narrow" pitchFamily="34" charset="0"/>
            </a:endParaRPr>
          </a:p>
          <a:p>
            <a:r>
              <a:rPr lang="ru-RU" sz="1800">
                <a:solidFill>
                  <a:schemeClr val="bg1"/>
                </a:solidFill>
                <a:latin typeface="Arial Narrow" pitchFamily="34" charset="0"/>
              </a:rPr>
              <a:t>Только 1 человек из 9700 является дистрибьютором </a:t>
            </a:r>
            <a:r>
              <a:rPr lang="en-US" sz="1800">
                <a:solidFill>
                  <a:schemeClr val="bg1"/>
                </a:solidFill>
                <a:latin typeface="Arial Narrow" pitchFamily="34" charset="0"/>
              </a:rPr>
              <a:t>NSP</a:t>
            </a:r>
            <a:r>
              <a:rPr lang="ru-RU" sz="1800">
                <a:solidFill>
                  <a:schemeClr val="bg1"/>
                </a:solidFill>
                <a:latin typeface="Arial Narrow" pitchFamily="34" charset="0"/>
              </a:rPr>
              <a:t>!</a:t>
            </a:r>
          </a:p>
          <a:p>
            <a:endParaRPr lang="ru-RU" sz="1800">
              <a:solidFill>
                <a:schemeClr val="bg1"/>
              </a:solidFill>
              <a:latin typeface="Arial Narrow" pitchFamily="34" charset="0"/>
            </a:endParaRPr>
          </a:p>
          <a:p>
            <a:r>
              <a:rPr lang="ru-RU" sz="1800">
                <a:solidFill>
                  <a:schemeClr val="bg1"/>
                </a:solidFill>
                <a:latin typeface="Arial Narrow" pitchFamily="34" charset="0"/>
              </a:rPr>
              <a:t>В странах ЕС только 1 человек из 100 000 является дистрибьютором </a:t>
            </a:r>
            <a:r>
              <a:rPr lang="en-US" sz="1800">
                <a:solidFill>
                  <a:schemeClr val="bg1"/>
                </a:solidFill>
                <a:latin typeface="Arial Narrow" pitchFamily="34" charset="0"/>
              </a:rPr>
              <a:t>NSP!</a:t>
            </a:r>
            <a:endParaRPr lang="ru-RU" sz="1800">
              <a:solidFill>
                <a:schemeClr val="bg1"/>
              </a:solidFill>
              <a:latin typeface="Arial Narrow" pitchFamily="34" charset="0"/>
            </a:endParaRPr>
          </a:p>
          <a:p>
            <a:r>
              <a:rPr lang="ru-RU" sz="1800">
                <a:solidFill>
                  <a:schemeClr val="bg1"/>
                </a:solidFill>
                <a:latin typeface="Arial Narrow" pitchFamily="34" charset="0"/>
              </a:rPr>
              <a:t> </a:t>
            </a:r>
          </a:p>
        </p:txBody>
      </p:sp>
      <p:sp>
        <p:nvSpPr>
          <p:cNvPr id="7171" name="Прямоугольник 2"/>
          <p:cNvSpPr>
            <a:spLocks noChangeArrowheads="1"/>
          </p:cNvSpPr>
          <p:nvPr/>
        </p:nvSpPr>
        <p:spPr bwMode="auto">
          <a:xfrm>
            <a:off x="1828800" y="5029200"/>
            <a:ext cx="6553200" cy="369888"/>
          </a:xfrm>
          <a:prstGeom prst="rect">
            <a:avLst/>
          </a:prstGeom>
          <a:noFill/>
          <a:ln w="9525">
            <a:noFill/>
            <a:miter lim="800000"/>
            <a:headEnd/>
            <a:tailEnd/>
          </a:ln>
        </p:spPr>
        <p:txBody>
          <a:bodyPr>
            <a:spAutoFit/>
          </a:bodyPr>
          <a:lstStyle/>
          <a:p>
            <a:r>
              <a:rPr lang="ru-RU" sz="1800" b="1">
                <a:solidFill>
                  <a:schemeClr val="bg1"/>
                </a:solidFill>
                <a:latin typeface="Arial Narrow" pitchFamily="34" charset="0"/>
              </a:rPr>
              <a:t>Некоторая терминология, которая поможет понять информацию: </a:t>
            </a:r>
            <a:endParaRPr lang="ru-RU" sz="1800" b="1">
              <a:latin typeface="Times New Roman" pitchFamily="18" charset="0"/>
            </a:endParaRPr>
          </a:p>
        </p:txBody>
      </p:sp>
      <p:pic>
        <p:nvPicPr>
          <p:cNvPr id="7172" name="Picture 2" descr="C:\Documents and Settings\hhh\Desktop\globe2.jpg"/>
          <p:cNvPicPr>
            <a:picLocks noChangeAspect="1" noChangeArrowheads="1"/>
          </p:cNvPicPr>
          <p:nvPr/>
        </p:nvPicPr>
        <p:blipFill>
          <a:blip r:embed="rId3" cstate="print"/>
          <a:srcRect/>
          <a:stretch>
            <a:fillRect/>
          </a:stretch>
        </p:blipFill>
        <p:spPr bwMode="auto">
          <a:xfrm>
            <a:off x="6048375" y="152400"/>
            <a:ext cx="3095625" cy="3000375"/>
          </a:xfrm>
          <a:prstGeom prst="rect">
            <a:avLst/>
          </a:prstGeom>
          <a:noFill/>
          <a:ln w="9525">
            <a:noFill/>
            <a:miter lim="800000"/>
            <a:headEnd/>
            <a:tailEnd/>
          </a:ln>
        </p:spPr>
      </p:pic>
      <p:sp>
        <p:nvSpPr>
          <p:cNvPr id="7173" name="Прямоугольник 1"/>
          <p:cNvSpPr>
            <a:spLocks noChangeArrowheads="1"/>
          </p:cNvSpPr>
          <p:nvPr/>
        </p:nvSpPr>
        <p:spPr bwMode="auto">
          <a:xfrm>
            <a:off x="1752600" y="3657600"/>
            <a:ext cx="6934200" cy="830263"/>
          </a:xfrm>
          <a:prstGeom prst="rect">
            <a:avLst/>
          </a:prstGeom>
          <a:noFill/>
          <a:ln w="9525">
            <a:noFill/>
            <a:miter lim="800000"/>
            <a:headEnd/>
            <a:tailEnd/>
          </a:ln>
        </p:spPr>
        <p:txBody>
          <a:bodyPr>
            <a:spAutoFit/>
          </a:bodyPr>
          <a:lstStyle/>
          <a:p>
            <a:pPr algn="ctr"/>
            <a:r>
              <a:rPr lang="ru-RU" sz="2400" b="1">
                <a:solidFill>
                  <a:schemeClr val="bg1"/>
                </a:solidFill>
                <a:latin typeface="Arial Narrow" pitchFamily="34" charset="0"/>
              </a:rPr>
              <a:t>Сколько человек из 6799,3 млн. будут в Вашей структуре через 5 лет?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2133600" y="304800"/>
            <a:ext cx="7010400" cy="1311275"/>
          </a:xfrm>
          <a:prstGeom prst="rect">
            <a:avLst/>
          </a:prstGeom>
          <a:noFill/>
          <a:ln w="9525">
            <a:noFill/>
            <a:miter lim="800000"/>
            <a:headEnd/>
            <a:tailEnd/>
          </a:ln>
        </p:spPr>
        <p:txBody>
          <a:bodyPr>
            <a:spAutoFit/>
          </a:bodyPr>
          <a:lstStyle/>
          <a:p>
            <a:r>
              <a:rPr lang="ru-RU" sz="2000" b="1">
                <a:solidFill>
                  <a:schemeClr val="bg1"/>
                </a:solidFill>
                <a:latin typeface="Calibri" pitchFamily="34" charset="0"/>
              </a:rPr>
              <a:t>Домашний кружок (ДК).  </a:t>
            </a:r>
            <a:r>
              <a:rPr lang="ru-RU" sz="2000">
                <a:solidFill>
                  <a:schemeClr val="bg1"/>
                </a:solidFill>
                <a:latin typeface="Calibri" pitchFamily="34" charset="0"/>
              </a:rPr>
              <a:t>Собирает ДК партнер, который настроен успешно и быстро развивать бизнес. </a:t>
            </a:r>
          </a:p>
          <a:p>
            <a:r>
              <a:rPr lang="ru-RU" sz="2000" b="1">
                <a:solidFill>
                  <a:schemeClr val="bg1"/>
                </a:solidFill>
                <a:latin typeface="Calibri" pitchFamily="34" charset="0"/>
              </a:rPr>
              <a:t>Цель ДК</a:t>
            </a:r>
            <a:r>
              <a:rPr lang="ru-RU" sz="2000">
                <a:solidFill>
                  <a:schemeClr val="bg1"/>
                </a:solidFill>
                <a:latin typeface="Calibri" pitchFamily="34" charset="0"/>
              </a:rPr>
              <a:t> – дать потенциальным партнерам информацию о </a:t>
            </a:r>
            <a:r>
              <a:rPr lang="ru-RU" sz="2000" u="sng">
                <a:solidFill>
                  <a:schemeClr val="bg1"/>
                </a:solidFill>
                <a:latin typeface="Calibri" pitchFamily="34" charset="0"/>
              </a:rPr>
              <a:t>бизнес-возможностях</a:t>
            </a:r>
            <a:r>
              <a:rPr lang="ru-RU" sz="2000">
                <a:solidFill>
                  <a:schemeClr val="bg1"/>
                </a:solidFill>
                <a:latin typeface="Calibri" pitchFamily="34" charset="0"/>
              </a:rPr>
              <a:t> в рамках Компании, и о </a:t>
            </a:r>
            <a:r>
              <a:rPr lang="ru-RU" sz="2000" u="sng">
                <a:solidFill>
                  <a:schemeClr val="bg1"/>
                </a:solidFill>
                <a:latin typeface="Calibri" pitchFamily="34" charset="0"/>
              </a:rPr>
              <a:t>продукции</a:t>
            </a:r>
            <a:r>
              <a:rPr lang="ru-RU" sz="2000">
                <a:solidFill>
                  <a:schemeClr val="bg1"/>
                </a:solidFill>
                <a:latin typeface="Calibri" pitchFamily="34" charset="0"/>
              </a:rPr>
              <a:t>.</a:t>
            </a:r>
          </a:p>
        </p:txBody>
      </p:sp>
      <p:pic>
        <p:nvPicPr>
          <p:cNvPr id="8195" name="Рисунок 4" descr="7522"/>
          <p:cNvPicPr>
            <a:picLocks/>
          </p:cNvPicPr>
          <p:nvPr/>
        </p:nvPicPr>
        <p:blipFill>
          <a:blip r:embed="rId3" cstate="print"/>
          <a:srcRect/>
          <a:stretch>
            <a:fillRect/>
          </a:stretch>
        </p:blipFill>
        <p:spPr bwMode="auto">
          <a:xfrm>
            <a:off x="2895600" y="1676400"/>
            <a:ext cx="4267200" cy="3048000"/>
          </a:xfrm>
          <a:prstGeom prst="rect">
            <a:avLst/>
          </a:prstGeom>
          <a:noFill/>
          <a:ln w="9525">
            <a:noFill/>
            <a:miter lim="800000"/>
            <a:headEnd/>
            <a:tailEnd/>
          </a:ln>
        </p:spPr>
      </p:pic>
      <p:sp>
        <p:nvSpPr>
          <p:cNvPr id="8196" name="Прямоугольник 4"/>
          <p:cNvSpPr>
            <a:spLocks noChangeArrowheads="1"/>
          </p:cNvSpPr>
          <p:nvPr/>
        </p:nvSpPr>
        <p:spPr bwMode="auto">
          <a:xfrm>
            <a:off x="1676400" y="4953000"/>
            <a:ext cx="7315200" cy="762000"/>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Где происходи встреча?</a:t>
            </a:r>
            <a:r>
              <a:rPr lang="ru-RU" sz="2000">
                <a:solidFill>
                  <a:schemeClr val="bg1"/>
                </a:solidFill>
                <a:latin typeface="Calibri" pitchFamily="34" charset="0"/>
              </a:rPr>
              <a:t> – Дома у партнера. (Важно: не в офисе, так как это </a:t>
            </a:r>
            <a:r>
              <a:rPr lang="ru-RU" sz="2000" u="sng">
                <a:solidFill>
                  <a:schemeClr val="bg1"/>
                </a:solidFill>
                <a:latin typeface="Calibri" pitchFamily="34" charset="0"/>
              </a:rPr>
              <a:t>НЕДУБЛИЦИРУЕМО</a:t>
            </a:r>
            <a:r>
              <a:rPr lang="ru-RU" sz="2000">
                <a:solidFill>
                  <a:schemeClr val="bg1"/>
                </a:solidFill>
                <a:latin typeface="Calibri"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5"/>
          <p:cNvSpPr>
            <a:spLocks noChangeArrowheads="1"/>
          </p:cNvSpPr>
          <p:nvPr/>
        </p:nvSpPr>
        <p:spPr bwMode="auto">
          <a:xfrm>
            <a:off x="1828800" y="3886200"/>
            <a:ext cx="3352800" cy="954088"/>
          </a:xfrm>
          <a:prstGeom prst="rect">
            <a:avLst/>
          </a:prstGeom>
          <a:noFill/>
          <a:ln w="9525">
            <a:noFill/>
            <a:miter lim="800000"/>
            <a:headEnd/>
            <a:tailEnd/>
          </a:ln>
        </p:spPr>
        <p:txBody>
          <a:bodyPr>
            <a:spAutoFit/>
          </a:bodyPr>
          <a:lstStyle/>
          <a:p>
            <a:r>
              <a:rPr lang="ru-RU" sz="2000">
                <a:solidFill>
                  <a:schemeClr val="bg1"/>
                </a:solidFill>
                <a:latin typeface="Calibri" pitchFamily="34" charset="0"/>
              </a:rPr>
              <a:t>Обычно до </a:t>
            </a:r>
            <a:r>
              <a:rPr lang="ru-RU" b="1">
                <a:solidFill>
                  <a:schemeClr val="bg1"/>
                </a:solidFill>
                <a:latin typeface="Calibri" pitchFamily="34" charset="0"/>
              </a:rPr>
              <a:t>8</a:t>
            </a:r>
            <a:r>
              <a:rPr lang="ru-RU" sz="2000">
                <a:solidFill>
                  <a:schemeClr val="bg1"/>
                </a:solidFill>
                <a:latin typeface="Calibri" pitchFamily="34" charset="0"/>
              </a:rPr>
              <a:t> человек.</a:t>
            </a:r>
          </a:p>
          <a:p>
            <a:endParaRPr lang="ru-RU" sz="2400">
              <a:solidFill>
                <a:schemeClr val="bg1"/>
              </a:solidFill>
              <a:latin typeface="Calibri" pitchFamily="34" charset="0"/>
            </a:endParaRPr>
          </a:p>
        </p:txBody>
      </p:sp>
      <p:pic>
        <p:nvPicPr>
          <p:cNvPr id="9219" name="Picture 2" descr="C:\Documents and Settings\hhh\Desktop\21.jpg"/>
          <p:cNvPicPr>
            <a:picLocks noChangeAspect="1" noChangeArrowheads="1"/>
          </p:cNvPicPr>
          <p:nvPr/>
        </p:nvPicPr>
        <p:blipFill>
          <a:blip r:embed="rId3" cstate="print"/>
          <a:srcRect/>
          <a:stretch>
            <a:fillRect/>
          </a:stretch>
        </p:blipFill>
        <p:spPr bwMode="auto">
          <a:xfrm>
            <a:off x="5334000" y="2362200"/>
            <a:ext cx="3529013" cy="3581400"/>
          </a:xfrm>
          <a:prstGeom prst="rect">
            <a:avLst/>
          </a:prstGeom>
          <a:noFill/>
          <a:ln w="9525">
            <a:noFill/>
            <a:miter lim="800000"/>
            <a:headEnd/>
            <a:tailEnd/>
          </a:ln>
        </p:spPr>
      </p:pic>
      <p:pic>
        <p:nvPicPr>
          <p:cNvPr id="9220" name="Picture 3" descr="C:\Documents and Settings\hhh\Desktop\business-meeting.jpg"/>
          <p:cNvPicPr>
            <a:picLocks noChangeAspect="1" noChangeArrowheads="1"/>
          </p:cNvPicPr>
          <p:nvPr/>
        </p:nvPicPr>
        <p:blipFill>
          <a:blip r:embed="rId4" cstate="print"/>
          <a:srcRect/>
          <a:stretch>
            <a:fillRect/>
          </a:stretch>
        </p:blipFill>
        <p:spPr bwMode="auto">
          <a:xfrm>
            <a:off x="1752600" y="228600"/>
            <a:ext cx="3810000" cy="2857500"/>
          </a:xfrm>
          <a:prstGeom prst="rect">
            <a:avLst/>
          </a:prstGeom>
          <a:noFill/>
          <a:ln w="9525">
            <a:noFill/>
            <a:miter lim="800000"/>
            <a:headEnd/>
            <a:tailEnd/>
          </a:ln>
        </p:spPr>
      </p:pic>
      <p:sp>
        <p:nvSpPr>
          <p:cNvPr id="9221" name="Прямоугольник 4"/>
          <p:cNvSpPr>
            <a:spLocks noChangeArrowheads="1"/>
          </p:cNvSpPr>
          <p:nvPr/>
        </p:nvSpPr>
        <p:spPr bwMode="auto">
          <a:xfrm>
            <a:off x="5562600" y="228600"/>
            <a:ext cx="3581400" cy="2308225"/>
          </a:xfrm>
          <a:prstGeom prst="rect">
            <a:avLst/>
          </a:prstGeom>
          <a:noFill/>
          <a:ln w="9525">
            <a:noFill/>
            <a:miter lim="800000"/>
            <a:headEnd/>
            <a:tailEnd/>
          </a:ln>
        </p:spPr>
        <p:txBody>
          <a:bodyPr>
            <a:spAutoFit/>
          </a:bodyPr>
          <a:lstStyle/>
          <a:p>
            <a:r>
              <a:rPr lang="ru-RU" sz="2400" b="1">
                <a:solidFill>
                  <a:schemeClr val="bg1"/>
                </a:solidFill>
                <a:latin typeface="Calibri" pitchFamily="34" charset="0"/>
              </a:rPr>
              <a:t>Кто присутствует? </a:t>
            </a:r>
            <a:endParaRPr lang="en-US" sz="2400">
              <a:solidFill>
                <a:schemeClr val="bg1"/>
              </a:solidFill>
              <a:latin typeface="Calibri" pitchFamily="34" charset="0"/>
            </a:endParaRPr>
          </a:p>
          <a:p>
            <a:pPr>
              <a:buFont typeface="Wingdings" pitchFamily="2" charset="2"/>
              <a:buChar char="Ø"/>
            </a:pPr>
            <a:r>
              <a:rPr lang="ru-RU" sz="2400">
                <a:solidFill>
                  <a:schemeClr val="bg1"/>
                </a:solidFill>
                <a:latin typeface="Calibri" pitchFamily="34" charset="0"/>
              </a:rPr>
              <a:t> </a:t>
            </a:r>
            <a:r>
              <a:rPr lang="ru-RU" sz="2400" b="1">
                <a:solidFill>
                  <a:schemeClr val="bg1"/>
                </a:solidFill>
                <a:latin typeface="Calibri" pitchFamily="34" charset="0"/>
              </a:rPr>
              <a:t>1-4</a:t>
            </a:r>
            <a:r>
              <a:rPr lang="ru-RU" sz="2400">
                <a:solidFill>
                  <a:schemeClr val="bg1"/>
                </a:solidFill>
                <a:latin typeface="Calibri" pitchFamily="34" charset="0"/>
              </a:rPr>
              <a:t> партнера</a:t>
            </a:r>
          </a:p>
          <a:p>
            <a:pPr>
              <a:buFont typeface="Wingdings" pitchFamily="2" charset="2"/>
              <a:buChar char="Ø"/>
            </a:pPr>
            <a:r>
              <a:rPr lang="ru-RU" sz="2400">
                <a:solidFill>
                  <a:schemeClr val="bg1"/>
                </a:solidFill>
                <a:latin typeface="Calibri" pitchFamily="34" charset="0"/>
              </a:rPr>
              <a:t> </a:t>
            </a:r>
            <a:r>
              <a:rPr lang="ru-RU" sz="2400" b="1">
                <a:solidFill>
                  <a:schemeClr val="bg1"/>
                </a:solidFill>
                <a:latin typeface="Calibri" pitchFamily="34" charset="0"/>
              </a:rPr>
              <a:t>1-4</a:t>
            </a:r>
            <a:r>
              <a:rPr lang="ru-RU" sz="2400">
                <a:solidFill>
                  <a:schemeClr val="bg1"/>
                </a:solidFill>
                <a:latin typeface="Calibri" pitchFamily="34" charset="0"/>
              </a:rPr>
              <a:t> приглашенных потенциальных партнера</a:t>
            </a:r>
          </a:p>
          <a:p>
            <a:pPr>
              <a:buFont typeface="Wingdings" pitchFamily="2" charset="2"/>
              <a:buNone/>
            </a:pPr>
            <a:r>
              <a:rPr lang="ru-RU" sz="2400">
                <a:solidFill>
                  <a:schemeClr val="bg1"/>
                </a:solidFill>
                <a:latin typeface="Calibri" pitchFamily="34" charset="0"/>
              </a:rPr>
              <a:t> (</a:t>
            </a:r>
            <a:r>
              <a:rPr lang="ru-RU" sz="2400" b="1">
                <a:solidFill>
                  <a:schemeClr val="bg1"/>
                </a:solidFill>
                <a:latin typeface="Calibri" pitchFamily="34" charset="0"/>
              </a:rPr>
              <a:t>из числа родственников и друзей партнеров</a:t>
            </a:r>
            <a:r>
              <a:rPr lang="ru-RU" sz="2400">
                <a:solidFill>
                  <a:schemeClr val="bg1"/>
                </a:solidFill>
                <a:latin typeface="Calibri"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2133600" y="228600"/>
            <a:ext cx="6629400" cy="2216150"/>
          </a:xfrm>
          <a:prstGeom prst="rect">
            <a:avLst/>
          </a:prstGeom>
          <a:noFill/>
          <a:ln w="9525">
            <a:noFill/>
            <a:miter lim="800000"/>
            <a:headEnd/>
            <a:tailEnd/>
          </a:ln>
        </p:spPr>
        <p:txBody>
          <a:bodyPr>
            <a:spAutoFit/>
          </a:bodyPr>
          <a:lstStyle/>
          <a:p>
            <a:pPr marL="401638" indent="-401638">
              <a:defRPr/>
            </a:pPr>
            <a:r>
              <a:rPr lang="ru-RU" sz="2400" b="1" dirty="0">
                <a:solidFill>
                  <a:schemeClr val="bg1"/>
                </a:solidFill>
                <a:latin typeface="Times New Roman" pitchFamily="18" charset="0"/>
                <a:ea typeface="Calibri" pitchFamily="34" charset="0"/>
                <a:cs typeface="Times New Roman" pitchFamily="18" charset="0"/>
              </a:rPr>
              <a:t>Какие инструменты и материалы необходимы</a:t>
            </a:r>
            <a:r>
              <a:rPr lang="ru-RU" sz="1800" b="1" dirty="0">
                <a:solidFill>
                  <a:schemeClr val="bg1"/>
                </a:solidFill>
                <a:latin typeface="Times New Roman" pitchFamily="18" charset="0"/>
                <a:ea typeface="Calibri" pitchFamily="34" charset="0"/>
                <a:cs typeface="Times New Roman" pitchFamily="18" charset="0"/>
              </a:rPr>
              <a:t>? </a:t>
            </a:r>
            <a:endParaRPr lang="en-US" sz="1800" b="1" dirty="0">
              <a:solidFill>
                <a:schemeClr val="bg1"/>
              </a:solidFill>
              <a:latin typeface="Times New Roman" pitchFamily="18" charset="0"/>
              <a:ea typeface="Calibri" pitchFamily="34" charset="0"/>
              <a:cs typeface="Times New Roman" pitchFamily="18" charset="0"/>
            </a:endParaRPr>
          </a:p>
          <a:p>
            <a:pPr marL="401638" indent="-401638">
              <a:buFontTx/>
              <a:buChar char="•"/>
              <a:defRPr/>
            </a:pPr>
            <a:r>
              <a:rPr lang="ru-RU" sz="1800" dirty="0">
                <a:solidFill>
                  <a:schemeClr val="bg1"/>
                </a:solidFill>
                <a:latin typeface="+mn-lt"/>
                <a:ea typeface="Calibri" pitchFamily="34" charset="0"/>
                <a:cs typeface="Times New Roman" pitchFamily="18" charset="0"/>
              </a:rPr>
              <a:t>Печатные материалы</a:t>
            </a:r>
          </a:p>
          <a:p>
            <a:pPr marL="401638" indent="-401638">
              <a:buFont typeface="Arial" pitchFamily="34" charset="0"/>
              <a:buChar char="•"/>
              <a:defRPr/>
            </a:pPr>
            <a:r>
              <a:rPr lang="en-US" sz="1800" dirty="0">
                <a:solidFill>
                  <a:schemeClr val="bg1"/>
                </a:solidFill>
                <a:latin typeface="+mn-lt"/>
                <a:ea typeface="Calibri" pitchFamily="34" charset="0"/>
                <a:cs typeface="Times New Roman" pitchFamily="18" charset="0"/>
              </a:rPr>
              <a:t>DVD</a:t>
            </a:r>
          </a:p>
          <a:p>
            <a:pPr marL="401638" indent="-401638">
              <a:buFontTx/>
              <a:buChar char="•"/>
              <a:defRPr/>
            </a:pPr>
            <a:r>
              <a:rPr lang="ru-RU" sz="1800" dirty="0" err="1">
                <a:solidFill>
                  <a:schemeClr val="bg1"/>
                </a:solidFill>
                <a:latin typeface="+mn-lt"/>
                <a:ea typeface="Calibri" pitchFamily="34" charset="0"/>
                <a:cs typeface="Times New Roman" pitchFamily="18" charset="0"/>
              </a:rPr>
              <a:t>Солстик</a:t>
            </a:r>
            <a:r>
              <a:rPr lang="en-US" sz="1800" dirty="0">
                <a:solidFill>
                  <a:schemeClr val="bg1"/>
                </a:solidFill>
                <a:latin typeface="+mn-lt"/>
                <a:ea typeface="Calibri" pitchFamily="34" charset="0"/>
                <a:cs typeface="Times New Roman" pitchFamily="18" charset="0"/>
              </a:rPr>
              <a:t>;</a:t>
            </a:r>
            <a:r>
              <a:rPr lang="ru-RU" sz="1800" dirty="0">
                <a:solidFill>
                  <a:schemeClr val="bg1"/>
                </a:solidFill>
                <a:latin typeface="+mn-lt"/>
                <a:ea typeface="Calibri" pitchFamily="34" charset="0"/>
                <a:cs typeface="Times New Roman" pitchFamily="18" charset="0"/>
              </a:rPr>
              <a:t> можно печенье, яблоки.</a:t>
            </a:r>
            <a:endParaRPr lang="en-US" sz="1800" dirty="0">
              <a:solidFill>
                <a:schemeClr val="bg1"/>
              </a:solidFill>
              <a:latin typeface="+mn-lt"/>
              <a:ea typeface="Calibri" pitchFamily="34" charset="0"/>
              <a:cs typeface="Times New Roman" pitchFamily="18" charset="0"/>
            </a:endParaRPr>
          </a:p>
          <a:p>
            <a:pPr marL="401638" indent="-401638">
              <a:buFontTx/>
              <a:buChar char="•"/>
              <a:defRPr/>
            </a:pPr>
            <a:r>
              <a:rPr lang="ru-RU" sz="1800" b="1" dirty="0">
                <a:solidFill>
                  <a:schemeClr val="bg1"/>
                </a:solidFill>
                <a:latin typeface="+mn-lt"/>
                <a:ea typeface="Calibri" pitchFamily="34" charset="0"/>
                <a:cs typeface="Times New Roman" pitchFamily="18" charset="0"/>
              </a:rPr>
              <a:t>Продукция!!!</a:t>
            </a:r>
          </a:p>
          <a:p>
            <a:pPr marL="401638" indent="-401638">
              <a:defRPr/>
            </a:pPr>
            <a:endParaRPr lang="ru-RU" sz="1800" dirty="0">
              <a:solidFill>
                <a:schemeClr val="bg1"/>
              </a:solidFill>
              <a:latin typeface="Times New Roman" pitchFamily="18" charset="0"/>
              <a:ea typeface="Calibri" pitchFamily="34" charset="0"/>
              <a:cs typeface="Times New Roman" pitchFamily="18" charset="0"/>
            </a:endParaRPr>
          </a:p>
        </p:txBody>
      </p:sp>
      <p:sp>
        <p:nvSpPr>
          <p:cNvPr id="10243" name="Прямоугольник 2"/>
          <p:cNvSpPr>
            <a:spLocks noChangeArrowheads="1"/>
          </p:cNvSpPr>
          <p:nvPr/>
        </p:nvSpPr>
        <p:spPr bwMode="auto">
          <a:xfrm>
            <a:off x="2133600" y="4038600"/>
            <a:ext cx="6172200" cy="1830388"/>
          </a:xfrm>
          <a:prstGeom prst="rect">
            <a:avLst/>
          </a:prstGeom>
          <a:noFill/>
          <a:ln w="9525">
            <a:noFill/>
            <a:miter lim="800000"/>
            <a:headEnd/>
            <a:tailEnd/>
          </a:ln>
        </p:spPr>
        <p:txBody>
          <a:bodyPr>
            <a:spAutoFit/>
          </a:bodyPr>
          <a:lstStyle/>
          <a:p>
            <a:pPr marL="401638" indent="-401638" eaLnBrk="0" hangingPunct="0"/>
            <a:r>
              <a:rPr lang="ru-RU" sz="2400" b="1">
                <a:solidFill>
                  <a:schemeClr val="bg1"/>
                </a:solidFill>
                <a:latin typeface="Times New Roman" pitchFamily="18" charset="0"/>
              </a:rPr>
              <a:t>Когда и как долго происходит встреча</a:t>
            </a:r>
            <a:r>
              <a:rPr lang="ru-RU" sz="1800" b="1">
                <a:solidFill>
                  <a:schemeClr val="bg1"/>
                </a:solidFill>
                <a:latin typeface="Times New Roman" pitchFamily="18" charset="0"/>
              </a:rPr>
              <a:t>? </a:t>
            </a:r>
          </a:p>
          <a:p>
            <a:pPr marL="401638" indent="-401638" eaLnBrk="0" hangingPunct="0">
              <a:buFontTx/>
              <a:buChar char="•"/>
            </a:pPr>
            <a:r>
              <a:rPr lang="ru-RU" sz="1800">
                <a:solidFill>
                  <a:schemeClr val="bg1"/>
                </a:solidFill>
                <a:latin typeface="Times New Roman" pitchFamily="18" charset="0"/>
              </a:rPr>
              <a:t>В любое удобное для участников время. </a:t>
            </a:r>
          </a:p>
          <a:p>
            <a:pPr marL="401638" indent="-401638" eaLnBrk="0" hangingPunct="0">
              <a:buFontTx/>
              <a:buChar char="•"/>
            </a:pPr>
            <a:r>
              <a:rPr lang="ru-RU" sz="1800">
                <a:solidFill>
                  <a:schemeClr val="bg1"/>
                </a:solidFill>
                <a:latin typeface="Times New Roman" pitchFamily="18" charset="0"/>
              </a:rPr>
              <a:t>Как минимум за 2 или 3 дня согласовывается со всеми участниками.</a:t>
            </a:r>
          </a:p>
          <a:p>
            <a:pPr marL="401638" indent="-401638" eaLnBrk="0" hangingPunct="0">
              <a:buFontTx/>
              <a:buChar char="•"/>
            </a:pPr>
            <a:r>
              <a:rPr lang="ru-RU" sz="1800">
                <a:solidFill>
                  <a:schemeClr val="bg1"/>
                </a:solidFill>
                <a:latin typeface="Times New Roman" pitchFamily="18" charset="0"/>
              </a:rPr>
              <a:t>Длительность  1,5 – 2,5 часа.</a:t>
            </a:r>
          </a:p>
          <a:p>
            <a:pPr marL="401638" indent="-401638" eaLnBrk="0" hangingPunct="0">
              <a:buFontTx/>
              <a:buChar char="•"/>
            </a:pPr>
            <a:r>
              <a:rPr lang="ru-RU" sz="1800">
                <a:solidFill>
                  <a:schemeClr val="bg1"/>
                </a:solidFill>
                <a:latin typeface="Times New Roman" pitchFamily="18" charset="0"/>
              </a:rPr>
              <a:t>Это должно быть системой. </a:t>
            </a:r>
          </a:p>
        </p:txBody>
      </p:sp>
      <p:sp>
        <p:nvSpPr>
          <p:cNvPr id="10244" name="Прямоугольник 3"/>
          <p:cNvSpPr>
            <a:spLocks noChangeArrowheads="1"/>
          </p:cNvSpPr>
          <p:nvPr/>
        </p:nvSpPr>
        <p:spPr bwMode="auto">
          <a:xfrm>
            <a:off x="2057400" y="2209800"/>
            <a:ext cx="6477000" cy="1830388"/>
          </a:xfrm>
          <a:prstGeom prst="rect">
            <a:avLst/>
          </a:prstGeom>
          <a:noFill/>
          <a:ln w="9525">
            <a:noFill/>
            <a:miter lim="800000"/>
            <a:headEnd/>
            <a:tailEnd/>
          </a:ln>
        </p:spPr>
        <p:txBody>
          <a:bodyPr>
            <a:spAutoFit/>
          </a:bodyPr>
          <a:lstStyle/>
          <a:p>
            <a:pPr marL="457200" indent="-457200" eaLnBrk="0" hangingPunct="0"/>
            <a:r>
              <a:rPr lang="ru-RU" sz="2400" b="1">
                <a:solidFill>
                  <a:schemeClr val="bg1"/>
                </a:solidFill>
                <a:latin typeface="Times New Roman" pitchFamily="18" charset="0"/>
                <a:ea typeface="Calibri" pitchFamily="34" charset="0"/>
                <a:cs typeface="Times New Roman" pitchFamily="18" charset="0"/>
              </a:rPr>
              <a:t>Как происходит встреча</a:t>
            </a:r>
            <a:r>
              <a:rPr lang="ru-RU" sz="1800" b="1">
                <a:solidFill>
                  <a:schemeClr val="bg1"/>
                </a:solidFill>
                <a:latin typeface="Times New Roman" pitchFamily="18" charset="0"/>
                <a:ea typeface="Calibri" pitchFamily="34" charset="0"/>
                <a:cs typeface="Times New Roman" pitchFamily="18" charset="0"/>
              </a:rPr>
              <a:t>? </a:t>
            </a:r>
            <a:endParaRPr lang="en-US" sz="1800" b="1">
              <a:solidFill>
                <a:schemeClr val="bg1"/>
              </a:solidFill>
              <a:latin typeface="Times New Roman" pitchFamily="18" charset="0"/>
              <a:ea typeface="Calibri" pitchFamily="34" charset="0"/>
              <a:cs typeface="Times New Roman" pitchFamily="18" charset="0"/>
            </a:endParaRPr>
          </a:p>
          <a:p>
            <a:pPr marL="457200" indent="-457200" eaLnBrk="0" hangingPunct="0">
              <a:buFontTx/>
              <a:buChar char="•"/>
            </a:pPr>
            <a:r>
              <a:rPr lang="ru-RU" sz="1800">
                <a:solidFill>
                  <a:schemeClr val="bg1"/>
                </a:solidFill>
                <a:latin typeface="Times New Roman" pitchFamily="18" charset="0"/>
                <a:ea typeface="Calibri" pitchFamily="34" charset="0"/>
                <a:cs typeface="Times New Roman" pitchFamily="18" charset="0"/>
              </a:rPr>
              <a:t>Знакомство</a:t>
            </a:r>
            <a:endParaRPr lang="en-US" sz="1800">
              <a:solidFill>
                <a:schemeClr val="bg1"/>
              </a:solidFill>
              <a:latin typeface="Times New Roman" pitchFamily="18" charset="0"/>
              <a:ea typeface="Calibri" pitchFamily="34" charset="0"/>
              <a:cs typeface="Times New Roman" pitchFamily="18" charset="0"/>
            </a:endParaRPr>
          </a:p>
          <a:p>
            <a:pPr marL="457200" indent="-457200" eaLnBrk="0" hangingPunct="0">
              <a:buFontTx/>
              <a:buChar char="•"/>
            </a:pPr>
            <a:r>
              <a:rPr lang="ru-RU" sz="1800">
                <a:solidFill>
                  <a:schemeClr val="bg1"/>
                </a:solidFill>
                <a:latin typeface="Times New Roman" pitchFamily="18" charset="0"/>
                <a:ea typeface="Calibri" pitchFamily="34" charset="0"/>
                <a:cs typeface="Times New Roman" pitchFamily="18" charset="0"/>
              </a:rPr>
              <a:t>Короткий рассказ о себе (где учился, работал или работает и кем, почему и как пришел в </a:t>
            </a:r>
            <a:r>
              <a:rPr lang="en-US" sz="1800">
                <a:solidFill>
                  <a:schemeClr val="bg1"/>
                </a:solidFill>
                <a:latin typeface="Book Antiqua" pitchFamily="18" charset="0"/>
                <a:ea typeface="Calibri" pitchFamily="34" charset="0"/>
                <a:cs typeface="Times New Roman" pitchFamily="18" charset="0"/>
              </a:rPr>
              <a:t>NSP</a:t>
            </a:r>
            <a:r>
              <a:rPr lang="ru-RU" sz="1800">
                <a:solidFill>
                  <a:schemeClr val="bg1"/>
                </a:solidFill>
                <a:latin typeface="Book Antiqua" pitchFamily="18" charset="0"/>
                <a:ea typeface="Calibri" pitchFamily="34" charset="0"/>
                <a:cs typeface="Times New Roman" pitchFamily="18" charset="0"/>
              </a:rPr>
              <a:t>)</a:t>
            </a:r>
            <a:r>
              <a:rPr lang="ru-RU" sz="1800">
                <a:solidFill>
                  <a:schemeClr val="bg1"/>
                </a:solidFill>
                <a:latin typeface="Times New Roman" pitchFamily="18" charset="0"/>
                <a:ea typeface="Calibri" pitchFamily="34" charset="0"/>
                <a:cs typeface="Times New Roman" pitchFamily="18" charset="0"/>
              </a:rPr>
              <a:t>. Рассказ должен быть на 1-2 минуты. Если приглашенный не хочет говорить – имеет право.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hhh\Desktop\constr.jpg"/>
          <p:cNvPicPr>
            <a:picLocks noChangeAspect="1" noChangeArrowheads="1"/>
          </p:cNvPicPr>
          <p:nvPr/>
        </p:nvPicPr>
        <p:blipFill>
          <a:blip r:embed="rId3" cstate="print"/>
          <a:srcRect/>
          <a:stretch>
            <a:fillRect/>
          </a:stretch>
        </p:blipFill>
        <p:spPr bwMode="auto">
          <a:xfrm>
            <a:off x="2667000" y="0"/>
            <a:ext cx="5651500" cy="3200400"/>
          </a:xfrm>
          <a:prstGeom prst="rect">
            <a:avLst/>
          </a:prstGeom>
          <a:noFill/>
          <a:ln w="9525">
            <a:noFill/>
            <a:miter lim="800000"/>
            <a:headEnd/>
            <a:tailEnd/>
          </a:ln>
        </p:spPr>
      </p:pic>
      <p:grpSp>
        <p:nvGrpSpPr>
          <p:cNvPr id="2" name="Группа 16"/>
          <p:cNvGrpSpPr>
            <a:grpSpLocks/>
          </p:cNvGrpSpPr>
          <p:nvPr/>
        </p:nvGrpSpPr>
        <p:grpSpPr bwMode="auto">
          <a:xfrm>
            <a:off x="381000" y="2438400"/>
            <a:ext cx="1752600" cy="685800"/>
            <a:chOff x="1447800" y="4495800"/>
            <a:chExt cx="1752600" cy="685800"/>
          </a:xfrm>
        </p:grpSpPr>
        <p:sp>
          <p:nvSpPr>
            <p:cNvPr id="6" name="Прямоугольник 5"/>
            <p:cNvSpPr/>
            <p:nvPr/>
          </p:nvSpPr>
          <p:spPr>
            <a:xfrm>
              <a:off x="1447800" y="4495800"/>
              <a:ext cx="17526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5" name="Прямоугольник 4"/>
            <p:cNvSpPr/>
            <p:nvPr/>
          </p:nvSpPr>
          <p:spPr>
            <a:xfrm>
              <a:off x="1447800" y="4572000"/>
              <a:ext cx="1676400" cy="461665"/>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2400" b="1" spc="150" dirty="0">
                  <a:ln w="11430"/>
                  <a:solidFill>
                    <a:srgbClr val="F8F8F8"/>
                  </a:solidFill>
                  <a:effectLst>
                    <a:outerShdw blurRad="25400" algn="tl" rotWithShape="0">
                      <a:srgbClr val="000000">
                        <a:alpha val="43000"/>
                      </a:srgbClr>
                    </a:outerShdw>
                  </a:effectLst>
                </a:rPr>
                <a:t>встреча</a:t>
              </a:r>
            </a:p>
          </p:txBody>
        </p:sp>
      </p:grpSp>
      <p:grpSp>
        <p:nvGrpSpPr>
          <p:cNvPr id="3" name="Группа 25"/>
          <p:cNvGrpSpPr>
            <a:grpSpLocks/>
          </p:cNvGrpSpPr>
          <p:nvPr/>
        </p:nvGrpSpPr>
        <p:grpSpPr bwMode="auto">
          <a:xfrm>
            <a:off x="3810000" y="5410200"/>
            <a:ext cx="1752600" cy="685800"/>
            <a:chOff x="1600200" y="5334000"/>
            <a:chExt cx="1752600" cy="685800"/>
          </a:xfrm>
        </p:grpSpPr>
        <p:sp>
          <p:nvSpPr>
            <p:cNvPr id="9" name="Прямоугольник 8"/>
            <p:cNvSpPr/>
            <p:nvPr/>
          </p:nvSpPr>
          <p:spPr>
            <a:xfrm>
              <a:off x="1600200" y="5334000"/>
              <a:ext cx="17526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Прямоугольник 10"/>
            <p:cNvSpPr/>
            <p:nvPr/>
          </p:nvSpPr>
          <p:spPr>
            <a:xfrm>
              <a:off x="1600200" y="5410200"/>
              <a:ext cx="1676400" cy="584775"/>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1600" b="1" spc="150" dirty="0">
                  <a:ln w="11430"/>
                  <a:solidFill>
                    <a:srgbClr val="F8F8F8"/>
                  </a:solidFill>
                  <a:effectLst>
                    <a:outerShdw blurRad="25400" algn="tl" rotWithShape="0">
                      <a:srgbClr val="000000">
                        <a:alpha val="43000"/>
                      </a:srgbClr>
                    </a:outerShdw>
                  </a:effectLst>
                </a:rPr>
                <a:t>Домашний кружок</a:t>
              </a:r>
            </a:p>
          </p:txBody>
        </p:sp>
      </p:grpSp>
      <p:grpSp>
        <p:nvGrpSpPr>
          <p:cNvPr id="13" name="Группа 40"/>
          <p:cNvGrpSpPr>
            <a:grpSpLocks/>
          </p:cNvGrpSpPr>
          <p:nvPr/>
        </p:nvGrpSpPr>
        <p:grpSpPr bwMode="auto">
          <a:xfrm>
            <a:off x="5006975" y="4406900"/>
            <a:ext cx="1895475" cy="685800"/>
            <a:chOff x="5007129" y="4407028"/>
            <a:chExt cx="1895956" cy="685800"/>
          </a:xfrm>
        </p:grpSpPr>
        <p:sp>
          <p:nvSpPr>
            <p:cNvPr id="8" name="Прямоугольник 7"/>
            <p:cNvSpPr/>
            <p:nvPr/>
          </p:nvSpPr>
          <p:spPr>
            <a:xfrm rot="20781544">
              <a:off x="5007129" y="4407028"/>
              <a:ext cx="1895956"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Прямоугольник 11"/>
            <p:cNvSpPr/>
            <p:nvPr/>
          </p:nvSpPr>
          <p:spPr>
            <a:xfrm rot="20781544">
              <a:off x="5143567" y="4456560"/>
              <a:ext cx="1668441" cy="52322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1400" b="1" spc="150" dirty="0">
                  <a:ln w="11430"/>
                  <a:solidFill>
                    <a:srgbClr val="F8F8F8"/>
                  </a:solidFill>
                  <a:effectLst>
                    <a:outerShdw blurRad="25400" algn="tl" rotWithShape="0">
                      <a:srgbClr val="000000">
                        <a:alpha val="43000"/>
                      </a:srgbClr>
                    </a:outerShdw>
                  </a:effectLst>
                </a:rPr>
                <a:t>Школы и презентации</a:t>
              </a:r>
            </a:p>
          </p:txBody>
        </p:sp>
      </p:grpSp>
      <p:grpSp>
        <p:nvGrpSpPr>
          <p:cNvPr id="16" name="Группа 37"/>
          <p:cNvGrpSpPr>
            <a:grpSpLocks/>
          </p:cNvGrpSpPr>
          <p:nvPr/>
        </p:nvGrpSpPr>
        <p:grpSpPr bwMode="auto">
          <a:xfrm rot="828451">
            <a:off x="2576513" y="4389438"/>
            <a:ext cx="1752600" cy="728662"/>
            <a:chOff x="3433241" y="3923437"/>
            <a:chExt cx="1752600" cy="728108"/>
          </a:xfrm>
        </p:grpSpPr>
        <p:sp>
          <p:nvSpPr>
            <p:cNvPr id="4" name="Прямоугольник 3"/>
            <p:cNvSpPr/>
            <p:nvPr/>
          </p:nvSpPr>
          <p:spPr>
            <a:xfrm>
              <a:off x="3433241" y="3923437"/>
              <a:ext cx="1752600" cy="728108"/>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4" name="Прямоугольник 13"/>
            <p:cNvSpPr/>
            <p:nvPr/>
          </p:nvSpPr>
          <p:spPr>
            <a:xfrm rot="11228">
              <a:off x="3506072" y="3965137"/>
              <a:ext cx="1676400" cy="536221"/>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1600" b="1" spc="150" dirty="0">
                  <a:ln w="11430"/>
                  <a:solidFill>
                    <a:srgbClr val="F8F8F8"/>
                  </a:solidFill>
                  <a:effectLst>
                    <a:outerShdw blurRad="25400" algn="tl" rotWithShape="0">
                      <a:srgbClr val="000000">
                        <a:alpha val="43000"/>
                      </a:srgbClr>
                    </a:outerShdw>
                  </a:effectLst>
                </a:rPr>
                <a:t>Работа с мечтами</a:t>
              </a:r>
            </a:p>
          </p:txBody>
        </p:sp>
      </p:grpSp>
      <p:grpSp>
        <p:nvGrpSpPr>
          <p:cNvPr id="17" name="Группа 23"/>
          <p:cNvGrpSpPr>
            <a:grpSpLocks/>
          </p:cNvGrpSpPr>
          <p:nvPr/>
        </p:nvGrpSpPr>
        <p:grpSpPr bwMode="auto">
          <a:xfrm rot="576818">
            <a:off x="1187450" y="3354388"/>
            <a:ext cx="1905000" cy="685800"/>
            <a:chOff x="3581400" y="4191000"/>
            <a:chExt cx="1905000" cy="685800"/>
          </a:xfrm>
        </p:grpSpPr>
        <p:sp>
          <p:nvSpPr>
            <p:cNvPr id="10" name="Прямоугольник 9"/>
            <p:cNvSpPr/>
            <p:nvPr/>
          </p:nvSpPr>
          <p:spPr>
            <a:xfrm>
              <a:off x="3581400" y="4191000"/>
              <a:ext cx="19050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5" name="Прямоугольник 14"/>
            <p:cNvSpPr/>
            <p:nvPr/>
          </p:nvSpPr>
          <p:spPr>
            <a:xfrm>
              <a:off x="3657600" y="4267200"/>
              <a:ext cx="1676400" cy="52322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1400" b="1" spc="150" dirty="0">
                  <a:ln w="11430"/>
                  <a:solidFill>
                    <a:srgbClr val="F8F8F8"/>
                  </a:solidFill>
                  <a:effectLst>
                    <a:outerShdw blurRad="25400" algn="tl" rotWithShape="0">
                      <a:srgbClr val="000000">
                        <a:alpha val="43000"/>
                      </a:srgbClr>
                    </a:outerShdw>
                  </a:effectLst>
                </a:rPr>
                <a:t>Подписание соглашения</a:t>
              </a:r>
            </a:p>
          </p:txBody>
        </p:sp>
      </p:grpSp>
      <p:sp>
        <p:nvSpPr>
          <p:cNvPr id="19" name="Прямоугольник 18"/>
          <p:cNvSpPr/>
          <p:nvPr/>
        </p:nvSpPr>
        <p:spPr>
          <a:xfrm rot="646950">
            <a:off x="952475" y="3981000"/>
            <a:ext cx="1883272" cy="584775"/>
          </a:xfrm>
          <a:prstGeom prst="rect">
            <a:avLst/>
          </a:prstGeom>
          <a:scene3d>
            <a:camera prst="orthographicFront"/>
            <a:lightRig rig="threePt" dir="t"/>
          </a:scene3d>
          <a:sp3d>
            <a:bevelT/>
          </a:sp3d>
        </p:spPr>
        <p:txBody>
          <a:bodyPr wrap="none">
            <a:spAutoFit/>
          </a:bodyPr>
          <a:lstStyle/>
          <a:p>
            <a:pPr algn="ctr">
              <a:defRPr/>
            </a:pPr>
            <a:r>
              <a:rPr lang="ru-RU" sz="1600" b="1" spc="150" dirty="0">
                <a:ln w="11430"/>
                <a:solidFill>
                  <a:srgbClr val="0070C0"/>
                </a:solidFill>
                <a:effectLst>
                  <a:outerShdw blurRad="25400" algn="tl" rotWithShape="0">
                    <a:srgbClr val="000000">
                      <a:alpha val="43000"/>
                    </a:srgbClr>
                  </a:outerShdw>
                </a:effectLst>
              </a:rPr>
              <a:t>или </a:t>
            </a:r>
          </a:p>
          <a:p>
            <a:pPr>
              <a:defRPr/>
            </a:pPr>
            <a:r>
              <a:rPr lang="ru-RU" sz="1600" b="1" spc="150" dirty="0">
                <a:ln w="11430"/>
                <a:solidFill>
                  <a:srgbClr val="0070C0"/>
                </a:solidFill>
                <a:effectLst>
                  <a:outerShdw blurRad="25400" algn="tl" rotWithShape="0">
                    <a:srgbClr val="000000">
                      <a:alpha val="43000"/>
                    </a:srgbClr>
                  </a:outerShdw>
                </a:effectLst>
              </a:rPr>
              <a:t>рекомендация</a:t>
            </a:r>
            <a:endParaRPr lang="ru-RU" sz="1600" dirty="0">
              <a:solidFill>
                <a:srgbClr val="0070C0"/>
              </a:solidFill>
            </a:endParaRPr>
          </a:p>
        </p:txBody>
      </p:sp>
      <p:grpSp>
        <p:nvGrpSpPr>
          <p:cNvPr id="18" name="Группа 41"/>
          <p:cNvGrpSpPr>
            <a:grpSpLocks/>
          </p:cNvGrpSpPr>
          <p:nvPr/>
        </p:nvGrpSpPr>
        <p:grpSpPr bwMode="auto">
          <a:xfrm>
            <a:off x="6477000" y="3352800"/>
            <a:ext cx="1828800" cy="685800"/>
            <a:chOff x="6449060" y="3445801"/>
            <a:chExt cx="1829584" cy="685800"/>
          </a:xfrm>
        </p:grpSpPr>
        <p:sp>
          <p:nvSpPr>
            <p:cNvPr id="21" name="Прямоугольник 20"/>
            <p:cNvSpPr/>
            <p:nvPr/>
          </p:nvSpPr>
          <p:spPr>
            <a:xfrm rot="21243594">
              <a:off x="6449060" y="3445801"/>
              <a:ext cx="17526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0" name="Прямоугольник 19"/>
            <p:cNvSpPr/>
            <p:nvPr/>
          </p:nvSpPr>
          <p:spPr>
            <a:xfrm rot="21243594">
              <a:off x="6449844" y="3594207"/>
              <a:ext cx="1828800" cy="40011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2000" b="1" spc="150" dirty="0">
                  <a:ln w="11430"/>
                  <a:solidFill>
                    <a:srgbClr val="F8F8F8"/>
                  </a:solidFill>
                  <a:effectLst>
                    <a:outerShdw blurRad="25400" algn="tl" rotWithShape="0">
                      <a:srgbClr val="000000">
                        <a:alpha val="43000"/>
                      </a:srgbClr>
                    </a:outerShdw>
                  </a:effectLst>
                </a:rPr>
                <a:t>Фестивали</a:t>
              </a:r>
            </a:p>
          </p:txBody>
        </p:sp>
      </p:grpSp>
      <p:grpSp>
        <p:nvGrpSpPr>
          <p:cNvPr id="22" name="Группа 42"/>
          <p:cNvGrpSpPr>
            <a:grpSpLocks/>
          </p:cNvGrpSpPr>
          <p:nvPr/>
        </p:nvGrpSpPr>
        <p:grpSpPr bwMode="auto">
          <a:xfrm>
            <a:off x="7162800" y="2438400"/>
            <a:ext cx="1981200" cy="738188"/>
            <a:chOff x="7010400" y="2438400"/>
            <a:chExt cx="1981200" cy="738664"/>
          </a:xfrm>
        </p:grpSpPr>
        <p:sp>
          <p:nvSpPr>
            <p:cNvPr id="7" name="Прямоугольник 6"/>
            <p:cNvSpPr/>
            <p:nvPr/>
          </p:nvSpPr>
          <p:spPr>
            <a:xfrm>
              <a:off x="7086600" y="2438400"/>
              <a:ext cx="17526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9" name="Прямоугольник 28"/>
            <p:cNvSpPr/>
            <p:nvPr/>
          </p:nvSpPr>
          <p:spPr>
            <a:xfrm>
              <a:off x="7010400" y="2438400"/>
              <a:ext cx="1981200" cy="73866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1400" b="1" spc="150" dirty="0">
                  <a:ln w="11430"/>
                  <a:solidFill>
                    <a:srgbClr val="F8F8F8"/>
                  </a:solidFill>
                  <a:effectLst>
                    <a:outerShdw blurRad="25400" algn="tl" rotWithShape="0">
                      <a:srgbClr val="000000">
                        <a:alpha val="43000"/>
                      </a:srgbClr>
                    </a:outerShdw>
                  </a:effectLst>
                </a:rPr>
                <a:t>Международные Лидерские Школы</a:t>
              </a:r>
            </a:p>
          </p:txBody>
        </p:sp>
      </p:grpSp>
      <p:sp>
        <p:nvSpPr>
          <p:cNvPr id="11277" name="Rectangle 1"/>
          <p:cNvSpPr>
            <a:spLocks noChangeArrowheads="1"/>
          </p:cNvSpPr>
          <p:nvPr/>
        </p:nvSpPr>
        <p:spPr bwMode="auto">
          <a:xfrm>
            <a:off x="2819400" y="2895600"/>
            <a:ext cx="3962400" cy="1323975"/>
          </a:xfrm>
          <a:prstGeom prst="rect">
            <a:avLst/>
          </a:prstGeom>
          <a:noFill/>
          <a:ln w="9525">
            <a:noFill/>
            <a:miter lim="800000"/>
            <a:headEnd/>
            <a:tailEnd/>
          </a:ln>
        </p:spPr>
        <p:txBody>
          <a:bodyPr anchor="ctr">
            <a:spAutoFit/>
          </a:bodyPr>
          <a:lstStyle/>
          <a:p>
            <a:pPr algn="ctr"/>
            <a:r>
              <a:rPr lang="ru-RU" sz="2000" b="1">
                <a:solidFill>
                  <a:srgbClr val="000000"/>
                </a:solidFill>
                <a:latin typeface="Times New Roman" pitchFamily="18" charset="0"/>
                <a:ea typeface="Calibri" pitchFamily="34" charset="0"/>
                <a:cs typeface="Times New Roman" pitchFamily="18" charset="0"/>
              </a:rPr>
              <a:t>Цепочка Ценностей</a:t>
            </a:r>
            <a:r>
              <a:rPr lang="ru-RU" sz="2000">
                <a:solidFill>
                  <a:srgbClr val="000000"/>
                </a:solidFill>
                <a:latin typeface="Times New Roman" pitchFamily="18" charset="0"/>
                <a:ea typeface="Calibri" pitchFamily="34" charset="0"/>
                <a:cs typeface="Times New Roman" pitchFamily="18" charset="0"/>
              </a:rPr>
              <a:t> – это своего рода конструктор.</a:t>
            </a:r>
          </a:p>
          <a:p>
            <a:pPr algn="ctr"/>
            <a:r>
              <a:rPr lang="ru-RU" sz="2000">
                <a:solidFill>
                  <a:srgbClr val="000000"/>
                </a:solidFill>
                <a:latin typeface="Times New Roman" pitchFamily="18" charset="0"/>
                <a:ea typeface="Calibri" pitchFamily="34" charset="0"/>
                <a:cs typeface="Times New Roman" pitchFamily="18" charset="0"/>
              </a:rPr>
              <a:t>Важно правильно собрать бизнес из этого конструктора.  </a:t>
            </a:r>
            <a:endParaRPr lang="ru-RU" sz="2000" b="1">
              <a:solidFill>
                <a:schemeClr val="bg1"/>
              </a:solidFill>
              <a:latin typeface="Times New Roman" pitchFamily="18" charset="0"/>
              <a:ea typeface="Calibri" pitchFamily="34" charset="0"/>
              <a:cs typeface="Times New Roman" pitchFamily="18" charset="0"/>
            </a:endParaRPr>
          </a:p>
        </p:txBody>
      </p:sp>
      <p:grpSp>
        <p:nvGrpSpPr>
          <p:cNvPr id="23" name="Группа 39"/>
          <p:cNvGrpSpPr>
            <a:grpSpLocks/>
          </p:cNvGrpSpPr>
          <p:nvPr/>
        </p:nvGrpSpPr>
        <p:grpSpPr bwMode="auto">
          <a:xfrm>
            <a:off x="2192338" y="2540000"/>
            <a:ext cx="5233987" cy="3387725"/>
            <a:chOff x="2191651" y="2540390"/>
            <a:chExt cx="5235177" cy="3388106"/>
          </a:xfrm>
        </p:grpSpPr>
        <p:pic>
          <p:nvPicPr>
            <p:cNvPr id="11279" name="Picture 4"/>
            <p:cNvPicPr>
              <a:picLocks noChangeAspect="1" noChangeArrowheads="1"/>
            </p:cNvPicPr>
            <p:nvPr/>
          </p:nvPicPr>
          <p:blipFill>
            <a:blip r:embed="rId4" cstate="print"/>
            <a:srcRect/>
            <a:stretch>
              <a:fillRect/>
            </a:stretch>
          </p:blipFill>
          <p:spPr bwMode="auto">
            <a:xfrm rot="3113115">
              <a:off x="1785780" y="2946261"/>
              <a:ext cx="990600" cy="178858"/>
            </a:xfrm>
            <a:prstGeom prst="rect">
              <a:avLst/>
            </a:prstGeom>
            <a:noFill/>
            <a:ln w="9525">
              <a:noFill/>
              <a:miter lim="800000"/>
              <a:headEnd/>
              <a:tailEnd/>
            </a:ln>
          </p:spPr>
        </p:pic>
        <p:grpSp>
          <p:nvGrpSpPr>
            <p:cNvPr id="11280" name="Группа 38"/>
            <p:cNvGrpSpPr>
              <a:grpSpLocks/>
            </p:cNvGrpSpPr>
            <p:nvPr/>
          </p:nvGrpSpPr>
          <p:grpSpPr bwMode="auto">
            <a:xfrm>
              <a:off x="2362137" y="3091432"/>
              <a:ext cx="5064691" cy="2837064"/>
              <a:chOff x="2362137" y="3091432"/>
              <a:chExt cx="5064691" cy="2837064"/>
            </a:xfrm>
          </p:grpSpPr>
          <p:pic>
            <p:nvPicPr>
              <p:cNvPr id="11281" name="Picture 4"/>
              <p:cNvPicPr>
                <a:picLocks noChangeAspect="1" noChangeArrowheads="1"/>
              </p:cNvPicPr>
              <p:nvPr/>
            </p:nvPicPr>
            <p:blipFill>
              <a:blip r:embed="rId4" cstate="print"/>
              <a:srcRect/>
              <a:stretch>
                <a:fillRect/>
              </a:stretch>
            </p:blipFill>
            <p:spPr bwMode="auto">
              <a:xfrm rot="2921095">
                <a:off x="1956266" y="4151627"/>
                <a:ext cx="990600" cy="178858"/>
              </a:xfrm>
              <a:prstGeom prst="rect">
                <a:avLst/>
              </a:prstGeom>
              <a:noFill/>
              <a:ln w="9525">
                <a:noFill/>
                <a:miter lim="800000"/>
                <a:headEnd/>
                <a:tailEnd/>
              </a:ln>
            </p:spPr>
          </p:pic>
          <p:grpSp>
            <p:nvGrpSpPr>
              <p:cNvPr id="11282" name="Группа 36"/>
              <p:cNvGrpSpPr>
                <a:grpSpLocks/>
              </p:cNvGrpSpPr>
              <p:nvPr/>
            </p:nvGrpSpPr>
            <p:grpSpPr bwMode="auto">
              <a:xfrm>
                <a:off x="3457277" y="3091432"/>
                <a:ext cx="3969551" cy="2837064"/>
                <a:chOff x="3457277" y="3091432"/>
                <a:chExt cx="3969551" cy="2837064"/>
              </a:xfrm>
            </p:grpSpPr>
            <p:pic>
              <p:nvPicPr>
                <p:cNvPr id="11283" name="Picture 4"/>
                <p:cNvPicPr>
                  <a:picLocks noChangeAspect="1" noChangeArrowheads="1"/>
                </p:cNvPicPr>
                <p:nvPr/>
              </p:nvPicPr>
              <p:blipFill>
                <a:blip r:embed="rId4" cstate="print"/>
                <a:srcRect/>
                <a:stretch>
                  <a:fillRect/>
                </a:stretch>
              </p:blipFill>
              <p:spPr bwMode="auto">
                <a:xfrm rot="3056608">
                  <a:off x="3051406" y="5343767"/>
                  <a:ext cx="990600" cy="178858"/>
                </a:xfrm>
                <a:prstGeom prst="rect">
                  <a:avLst/>
                </a:prstGeom>
                <a:noFill/>
                <a:ln w="9525">
                  <a:noFill/>
                  <a:miter lim="800000"/>
                  <a:headEnd/>
                  <a:tailEnd/>
                </a:ln>
              </p:spPr>
            </p:pic>
            <p:grpSp>
              <p:nvGrpSpPr>
                <p:cNvPr id="11284" name="Группа 35"/>
                <p:cNvGrpSpPr>
                  <a:grpSpLocks/>
                </p:cNvGrpSpPr>
                <p:nvPr/>
              </p:nvGrpSpPr>
              <p:grpSpPr bwMode="auto">
                <a:xfrm>
                  <a:off x="5722266" y="3091432"/>
                  <a:ext cx="1704562" cy="2781626"/>
                  <a:chOff x="5722266" y="3091432"/>
                  <a:chExt cx="1704562" cy="2781626"/>
                </a:xfrm>
              </p:grpSpPr>
              <p:pic>
                <p:nvPicPr>
                  <p:cNvPr id="11285" name="Picture 4"/>
                  <p:cNvPicPr>
                    <a:picLocks noChangeAspect="1" noChangeArrowheads="1"/>
                  </p:cNvPicPr>
                  <p:nvPr/>
                </p:nvPicPr>
                <p:blipFill>
                  <a:blip r:embed="rId4" cstate="print"/>
                  <a:srcRect/>
                  <a:stretch>
                    <a:fillRect/>
                  </a:stretch>
                </p:blipFill>
                <p:spPr bwMode="auto">
                  <a:xfrm rot="-2839358">
                    <a:off x="5316395" y="5288329"/>
                    <a:ext cx="990600" cy="178858"/>
                  </a:xfrm>
                  <a:prstGeom prst="rect">
                    <a:avLst/>
                  </a:prstGeom>
                  <a:noFill/>
                  <a:ln w="9525">
                    <a:noFill/>
                    <a:miter lim="800000"/>
                    <a:headEnd/>
                    <a:tailEnd/>
                  </a:ln>
                </p:spPr>
              </p:pic>
              <p:grpSp>
                <p:nvGrpSpPr>
                  <p:cNvPr id="11286" name="Группа 34"/>
                  <p:cNvGrpSpPr>
                    <a:grpSpLocks/>
                  </p:cNvGrpSpPr>
                  <p:nvPr/>
                </p:nvGrpSpPr>
                <p:grpSpPr bwMode="auto">
                  <a:xfrm>
                    <a:off x="6436228" y="3091432"/>
                    <a:ext cx="990600" cy="1649988"/>
                    <a:chOff x="6436228" y="3091432"/>
                    <a:chExt cx="990600" cy="1649988"/>
                  </a:xfrm>
                </p:grpSpPr>
                <p:pic>
                  <p:nvPicPr>
                    <p:cNvPr id="11287" name="Picture 4"/>
                    <p:cNvPicPr>
                      <a:picLocks noChangeAspect="1" noChangeArrowheads="1"/>
                    </p:cNvPicPr>
                    <p:nvPr/>
                  </p:nvPicPr>
                  <p:blipFill>
                    <a:blip r:embed="rId4" cstate="print"/>
                    <a:srcRect/>
                    <a:stretch>
                      <a:fillRect/>
                    </a:stretch>
                  </p:blipFill>
                  <p:spPr bwMode="auto">
                    <a:xfrm rot="-2989230">
                      <a:off x="6521986" y="4156691"/>
                      <a:ext cx="990600" cy="178858"/>
                    </a:xfrm>
                    <a:prstGeom prst="rect">
                      <a:avLst/>
                    </a:prstGeom>
                    <a:noFill/>
                    <a:ln w="9525">
                      <a:noFill/>
                      <a:miter lim="800000"/>
                      <a:headEnd/>
                      <a:tailEnd/>
                    </a:ln>
                  </p:spPr>
                </p:pic>
                <p:pic>
                  <p:nvPicPr>
                    <p:cNvPr id="11288" name="Picture 4"/>
                    <p:cNvPicPr>
                      <a:picLocks noChangeAspect="1" noChangeArrowheads="1"/>
                    </p:cNvPicPr>
                    <p:nvPr/>
                  </p:nvPicPr>
                  <p:blipFill>
                    <a:blip r:embed="rId4" cstate="print"/>
                    <a:srcRect/>
                    <a:stretch>
                      <a:fillRect/>
                    </a:stretch>
                  </p:blipFill>
                  <p:spPr bwMode="auto">
                    <a:xfrm rot="-2140127">
                      <a:off x="6436228" y="3091432"/>
                      <a:ext cx="990600" cy="178858"/>
                    </a:xfrm>
                    <a:prstGeom prst="rect">
                      <a:avLst/>
                    </a:prstGeom>
                    <a:noFill/>
                    <a:ln w="9525">
                      <a:noFill/>
                      <a:miter lim="800000"/>
                      <a:headEnd/>
                      <a:tailEnd/>
                    </a:ln>
                  </p:spPr>
                </p:pic>
              </p:gr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2577</TotalTime>
  <Words>4515</Words>
  <Application>Microsoft Office PowerPoint</Application>
  <PresentationFormat>Экран (4:3)</PresentationFormat>
  <Paragraphs>451</Paragraphs>
  <Slides>34</Slides>
  <Notes>26</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Apex</vt:lpstr>
      <vt:lpstr>Владимир Горбачев ЧСД рынка СНГ</vt:lpstr>
      <vt:lpstr>ОТВЕТ:  ПО АНАЛОГИИ с  ВЫРАЩИВАНИЕМ САЖЕНЦА</vt:lpstr>
      <vt:lpstr>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1. Анализ участия в Фестивалях.</vt:lpstr>
      <vt:lpstr>Что делать?</vt:lpstr>
      <vt:lpstr>Что делать?</vt:lpstr>
      <vt:lpstr>Что делать?</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Harward</dc:creator>
  <cp:lastModifiedBy>HP</cp:lastModifiedBy>
  <cp:revision>234</cp:revision>
  <dcterms:created xsi:type="dcterms:W3CDTF">2010-03-17T15:12:40Z</dcterms:created>
  <dcterms:modified xsi:type="dcterms:W3CDTF">2010-10-10T14:14:23Z</dcterms:modified>
</cp:coreProperties>
</file>