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C529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73810" autoAdjust="0"/>
  </p:normalViewPr>
  <p:slideViewPr>
    <p:cSldViewPr>
      <p:cViewPr>
        <p:scale>
          <a:sx n="75" d="100"/>
          <a:sy n="75" d="100"/>
        </p:scale>
        <p:origin x="-3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688FD-C44F-415C-8EA4-5DEB9795B8FB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4A23E-EF99-4E40-A1E0-18F97EDA0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Рекомендации Американской Ассоциации изучения сердечных заболеваний: как минимум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минут умеренно-интенсивных нагрузок 5 дней в неделю – 150 мин./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нед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Мы же рекомендуем не менее 60 минут физической активности.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Еще одним плюсом нашей программы является формирование</a:t>
            </a:r>
            <a:r>
              <a:rPr lang="ru-RU" baseline="0" dirty="0" smtClean="0"/>
              <a:t> устойчивых привычек в выборе продуктов питания, в режиме питания, потребность в физической активности, включение психологии стройного человека. А это является залогом того, что когда прием БАД заканчивается, вы уже живете совсем по другим правилам и это позволяет сохранить результат надолго. Если же через три месяца вес снизился, но не до желаемого уровня, этой программы можно придерживаться и дальше.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Следовать нашей программе помогут те материалы</a:t>
            </a:r>
            <a:r>
              <a:rPr lang="ru-RU" baseline="0" dirty="0" smtClean="0"/>
              <a:t> и инструменты, которые мы </a:t>
            </a:r>
            <a:r>
              <a:rPr lang="ru-RU" dirty="0" smtClean="0"/>
              <a:t>для нее разработали: брошюра «Гид по ПКВ» - там же Вы найдете</a:t>
            </a:r>
            <a:r>
              <a:rPr lang="ru-RU" baseline="0" dirty="0" smtClean="0"/>
              <a:t> журнал питания и бланк меню на каждый день, с помощью которых удобно планировать свой рацион и контролировать прием пищи и БАД.</a:t>
            </a:r>
            <a:r>
              <a:rPr lang="ru-RU" dirty="0" smtClean="0"/>
              <a:t>, а также обширный раздел на нашем сайте: </a:t>
            </a:r>
            <a:r>
              <a:rPr lang="en-US" dirty="0" smtClean="0"/>
              <a:t>www.natr.ru/wmcomplex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 спросите, почему я так уверена в том, о чем рассказываю? Честно вам скажу, что изначально я не очень верила в то, что наша программа может совершить какой-то переворот в науке похудения. Продукты все давно известны, правила – тоже прописные истины…</a:t>
            </a:r>
            <a:r>
              <a:rPr lang="ru-RU" baseline="0" dirty="0" smtClean="0"/>
              <a:t> Поэтому, чтобы быть честными перед вами, п</a:t>
            </a:r>
            <a:r>
              <a:rPr lang="ru-RU" dirty="0" smtClean="0"/>
              <a:t>режде чем презентовать программу широкой публике, мы провели 3</a:t>
            </a:r>
            <a:r>
              <a:rPr lang="en-US" dirty="0" smtClean="0"/>
              <a:t>-</a:t>
            </a:r>
            <a:r>
              <a:rPr lang="ru-RU" dirty="0" err="1" smtClean="0"/>
              <a:t>х</a:t>
            </a:r>
            <a:r>
              <a:rPr lang="en-US" dirty="0" smtClean="0"/>
              <a:t> </a:t>
            </a:r>
            <a:r>
              <a:rPr lang="ru-RU" dirty="0" smtClean="0"/>
              <a:t>месячные испытания в 3 группах в Москве, Киеве и Минске. В каждой группе работал врач, под строгим контролем которого каждый</a:t>
            </a:r>
            <a:r>
              <a:rPr lang="ru-RU" baseline="0" dirty="0" smtClean="0"/>
              <a:t> участник работал со своей задачей</a:t>
            </a:r>
            <a:r>
              <a:rPr lang="ru-RU" dirty="0" smtClean="0"/>
              <a:t>. Я регулярно просматривала отчеты, которые на еженедельной основе присылали наши участники и с каждым разом вдохновлялась все больше. Результаты говорили</a:t>
            </a:r>
            <a:r>
              <a:rPr lang="ru-RU" baseline="0" dirty="0" smtClean="0"/>
              <a:t> сами за себя</a:t>
            </a:r>
            <a:r>
              <a:rPr lang="ru-RU" dirty="0" smtClean="0"/>
              <a:t>. Особенно приятно было увидеться со всеми по окончанию</a:t>
            </a:r>
            <a:r>
              <a:rPr lang="ru-RU" baseline="0" dirty="0" smtClean="0"/>
              <a:t> программы и услышать, что изменилось у каждого участника </a:t>
            </a:r>
            <a:r>
              <a:rPr lang="ru-RU" dirty="0" smtClean="0"/>
              <a:t>в состоянии</a:t>
            </a:r>
            <a:r>
              <a:rPr lang="ru-RU" baseline="0" dirty="0" smtClean="0"/>
              <a:t> здоровья и в жизни в целом. Помните девиз нашей новой платформы? «Укрепляем здоровье – преображаем жизнь». Так вот в этой программе этот девиз проявил себя в действии. Столько положительных эмоций, радости, облегчения, новых целей и глобальных перемен! Просто фантастика!</a:t>
            </a:r>
            <a:r>
              <a:rPr lang="ru-RU" dirty="0" smtClean="0"/>
              <a:t> Посмотрите фильм, который мы сняли об этом</a:t>
            </a:r>
            <a:r>
              <a:rPr lang="ru-RU" baseline="0" dirty="0" smtClean="0"/>
              <a:t> проекте в</a:t>
            </a:r>
            <a:r>
              <a:rPr lang="ru-RU" dirty="0" smtClean="0"/>
              <a:t> разделе</a:t>
            </a:r>
            <a:r>
              <a:rPr lang="ru-RU" baseline="0" dirty="0" smtClean="0"/>
              <a:t> на сайте. На этом слайде фотографии только некоторых участников, причем не только тех, у кого были максимальные результаты… Вес уходил плавно, без стресса для организма и обратно не возвращался! Благодаря нашим БАД и эффективному подходу к здоровому питанию формировались привычки, которые остались с нашими участниками будем надеяться навсегда, более того – своим примером они заражали своих близких и знакомых. Вот вам и помощь себе и своему бизнесу </a:t>
            </a:r>
            <a:r>
              <a:rPr lang="ru-RU" baseline="0" dirty="0" smtClean="0">
                <a:sym typeface="Wingdings" pitchFamily="2" charset="2"/>
              </a:rPr>
              <a:t>.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Также</a:t>
            </a:r>
            <a:r>
              <a:rPr lang="ru-RU" baseline="0" dirty="0" smtClean="0"/>
              <a:t> писали о том, что полученный результат – это не предел, что теперь есть 100% уверенность, что похудеть можно!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Бокс можно использовать для хранения, переноски, презентации наших</a:t>
            </a:r>
            <a:r>
              <a:rPr lang="ru-RU" baseline="0" dirty="0" smtClean="0"/>
              <a:t> продуктов, причем как для БАД, так и для косметики.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Вы слышите комментарии о том, что цена на набор высокая, не забывайте не только о тех бонусах, которые я перечислила,</a:t>
            </a:r>
            <a:r>
              <a:rPr lang="ru-RU" baseline="0" dirty="0" smtClean="0"/>
              <a:t> но и о том, что в набор входит </a:t>
            </a:r>
            <a:r>
              <a:rPr lang="ru-RU" baseline="0" dirty="0" err="1" smtClean="0"/>
              <a:t>СмартМил</a:t>
            </a:r>
            <a:r>
              <a:rPr lang="ru-RU" baseline="0" dirty="0" smtClean="0"/>
              <a:t>, который заменяет месячный объем завтраков</a:t>
            </a:r>
            <a:r>
              <a:rPr lang="ru-RU" dirty="0" smtClean="0"/>
              <a:t>. Благодаря</a:t>
            </a:r>
            <a:r>
              <a:rPr lang="ru-RU" baseline="0" dirty="0" smtClean="0"/>
              <a:t> тому, что мы с вами рассказываем о наших продуктах из уст в уста и Вашему отзыву доверяют, обязательно рассказывайте о прошедших испытаниях – это достоверное доказательство того, что потраченные деньги не будут выброшены на ветер.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Продвижение</a:t>
            </a:r>
            <a:r>
              <a:rPr lang="ru-RU" baseline="0" dirty="0" smtClean="0"/>
              <a:t> через </a:t>
            </a:r>
            <a:r>
              <a:rPr lang="ru-RU" baseline="0" dirty="0" smtClean="0"/>
              <a:t>группы </a:t>
            </a:r>
            <a:r>
              <a:rPr lang="ru-RU" baseline="0" dirty="0" smtClean="0"/>
              <a:t>на домашних кружках.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Доктор </a:t>
            </a:r>
            <a:r>
              <a:rPr lang="ru-RU" dirty="0" err="1" smtClean="0"/>
              <a:t>Стейси</a:t>
            </a:r>
            <a:r>
              <a:rPr lang="ru-RU" dirty="0" smtClean="0"/>
              <a:t> Белл</a:t>
            </a:r>
            <a:r>
              <a:rPr lang="ru-RU" baseline="0" dirty="0" smtClean="0"/>
              <a:t>, является опытным специалистом в области </a:t>
            </a:r>
            <a:r>
              <a:rPr lang="ru-RU" baseline="0" dirty="0" err="1" smtClean="0"/>
              <a:t>нутрициологи</a:t>
            </a:r>
            <a:r>
              <a:rPr lang="ru-RU" baseline="0" dirty="0" smtClean="0"/>
              <a:t> и диетологии. Она работала на кафедре медицинского ф-та Гарвардского университета, вела многочисленных пациентов с ожирением и избыточной массой тела. Именно поэтому, разрабатывая ПКВ компания НСП выбрала ее в качестве эксперта по здоровому питанию. За время своего многолетнего опыта </a:t>
            </a:r>
            <a:r>
              <a:rPr lang="ru-RU" baseline="0" dirty="0" err="1" smtClean="0"/>
              <a:t>Стейси</a:t>
            </a:r>
            <a:r>
              <a:rPr lang="ru-RU" baseline="0" dirty="0" smtClean="0"/>
              <a:t> Белл изучила различные подходы по снижению веса, проштудировала огромное количество научных исследований и помогла выбрать именно те научные знания, которые сделали нашу программу действительно эффективной.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Очень</a:t>
            </a:r>
            <a:r>
              <a:rPr lang="ru-RU" baseline="0" dirty="0" smtClean="0"/>
              <a:t> часто, задаваясь целью избавиться от лишнего веса, люди обращаются к одному из вышеперечисленных путей: то покупают </a:t>
            </a:r>
            <a:r>
              <a:rPr lang="ru-RU" baseline="0" dirty="0" err="1" smtClean="0"/>
              <a:t>супер-снадобья</a:t>
            </a:r>
            <a:r>
              <a:rPr lang="ru-RU" baseline="0" dirty="0" smtClean="0"/>
              <a:t> в аптеках, то садятся на жесткую диету, либо идут в спортзал, но при этом продолжают питаться неправильно и все</a:t>
            </a:r>
            <a:r>
              <a:rPr lang="en-US" baseline="0" dirty="0" smtClean="0"/>
              <a:t> </a:t>
            </a:r>
            <a:r>
              <a:rPr lang="ru-RU" baseline="0" dirty="0" smtClean="0"/>
              <a:t>равно рассчитывают на результата. Однако н</a:t>
            </a:r>
            <a:r>
              <a:rPr lang="ru-RU" dirty="0" smtClean="0"/>
              <a:t>и одна из этих составляющих не работает сама по себе!</a:t>
            </a:r>
            <a:r>
              <a:rPr lang="ru-RU" baseline="0" dirty="0" smtClean="0"/>
              <a:t> </a:t>
            </a:r>
            <a:r>
              <a:rPr lang="ru-RU" dirty="0" smtClean="0"/>
              <a:t> Сильной стороной нашей программы является именно целостный подход к работе по коррекции массы тела.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счет содержания </a:t>
            </a:r>
            <a:r>
              <a:rPr lang="ru-RU" dirty="0" err="1" smtClean="0"/>
              <a:t>фазеоламина</a:t>
            </a:r>
            <a:r>
              <a:rPr lang="ru-RU" dirty="0" smtClean="0"/>
              <a:t> Карбо </a:t>
            </a:r>
            <a:r>
              <a:rPr lang="ru-RU" dirty="0" err="1" smtClean="0"/>
              <a:t>Грэбберс</a:t>
            </a:r>
            <a:r>
              <a:rPr lang="ru-RU" dirty="0" smtClean="0"/>
              <a:t> не дает расщепляться крахмалам, которые содержатся в таких продуктах, как картофель, хлеб. Блокировка этого процесса удерживает в свою</a:t>
            </a:r>
            <a:r>
              <a:rPr lang="ru-RU" baseline="0" dirty="0" smtClean="0"/>
              <a:t> очередь выброс в кровь глюкозы и образование </a:t>
            </a:r>
            <a:r>
              <a:rPr lang="ru-RU" baseline="0" dirty="0" err="1" smtClean="0"/>
              <a:t>триглицеридов</a:t>
            </a:r>
            <a:r>
              <a:rPr lang="ru-RU" dirty="0" smtClean="0"/>
              <a:t>, которые и являются основным строительным материалом для жировой массы человека.  Хочу</a:t>
            </a:r>
            <a:r>
              <a:rPr lang="ru-RU" baseline="0" dirty="0" smtClean="0"/>
              <a:t> также отметить, что этот БАД прошел клинические испытания и доказал свою эффективность на группе пациентов, которые принимали его в течение месяца. Независимые американские и</a:t>
            </a:r>
            <a:r>
              <a:rPr lang="ru-RU" altLang="en-US" sz="1200" dirty="0" smtClean="0">
                <a:latin typeface="Arial" pitchFamily="34" charset="0"/>
                <a:cs typeface="Arial" pitchFamily="34" charset="0"/>
              </a:rPr>
              <a:t>сследования показали, что экстракт фасоли в Карбо </a:t>
            </a:r>
            <a:r>
              <a:rPr lang="ru-RU" altLang="en-US" sz="1200" dirty="0" err="1" smtClean="0">
                <a:latin typeface="Arial" pitchFamily="34" charset="0"/>
                <a:cs typeface="Arial" pitchFamily="34" charset="0"/>
              </a:rPr>
              <a:t>Грэбберс</a:t>
            </a:r>
            <a:r>
              <a:rPr lang="ru-RU" altLang="en-US" sz="1200" dirty="0" smtClean="0">
                <a:latin typeface="Arial" pitchFamily="34" charset="0"/>
                <a:cs typeface="Arial" pitchFamily="34" charset="0"/>
              </a:rPr>
              <a:t> в 3 раза эффективнее снижает вес, чем плацебо</a:t>
            </a:r>
            <a:r>
              <a:rPr lang="en-US" alt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en-US" sz="12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altLang="en-US" sz="1200" dirty="0" smtClean="0">
                <a:latin typeface="Arial" pitchFamily="34" charset="0"/>
                <a:cs typeface="Arial" pitchFamily="34" charset="0"/>
              </a:rPr>
              <a:t> 85% </a:t>
            </a:r>
            <a:r>
              <a:rPr lang="ru-RU" altLang="en-US" sz="1200" dirty="0" smtClean="0">
                <a:latin typeface="Arial" pitchFamily="34" charset="0"/>
                <a:cs typeface="Arial" pitchFamily="34" charset="0"/>
              </a:rPr>
              <a:t>веса теряется за счет жира.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baseline="0" dirty="0" smtClean="0"/>
              <a:t> рамках ПКВ м</a:t>
            </a:r>
            <a:r>
              <a:rPr lang="ru-RU" dirty="0" smtClean="0"/>
              <a:t>ы</a:t>
            </a:r>
            <a:r>
              <a:rPr lang="ru-RU" baseline="0" dirty="0" smtClean="0"/>
              <a:t> рекомендуем принимать по 2 капсулы каждой БАД 2 раза в день. Для удобства использования мы сделали такой набор, в котором разовая порция из 6-ти капсул упакована в порционный пакетик. Поэтому для того, чтобы придерживаться программы, Вам не нужно носить с собой три банки. Достаточно положит в карман два маленьких пакетика и выпить их одержимое за пол часа до еды. </a:t>
            </a:r>
            <a:endParaRPr lang="ru-RU" dirty="0" smtClean="0"/>
          </a:p>
          <a:p>
            <a:r>
              <a:rPr lang="ru-RU" dirty="0" smtClean="0"/>
              <a:t>Содержимого одной коробки хватает на 1 месяц.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Регулярная очистка очень важна не только перед программой, но и в течение нее. </a:t>
            </a:r>
            <a:r>
              <a:rPr lang="ru-RU" dirty="0" smtClean="0"/>
              <a:t>Во время снижения веса в результате активного распада</a:t>
            </a:r>
            <a:r>
              <a:rPr lang="ru-RU" baseline="0" dirty="0" smtClean="0"/>
              <a:t> клеток в</a:t>
            </a:r>
            <a:r>
              <a:rPr lang="ru-RU" dirty="0" smtClean="0"/>
              <a:t> организме </a:t>
            </a:r>
            <a:r>
              <a:rPr lang="ru-RU" baseline="0" dirty="0" smtClean="0"/>
              <a:t>образуется большое количество токсинов.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Формируя</a:t>
            </a:r>
            <a:r>
              <a:rPr lang="ru-RU" baseline="0" dirty="0" smtClean="0"/>
              <a:t> подход к правильному питанию, который нам просто необходим для снижения веса (мы уже знаем, что важна синергия трех составляющих),  </a:t>
            </a:r>
            <a:r>
              <a:rPr lang="ru-RU" baseline="0" dirty="0" err="1" smtClean="0"/>
              <a:t>Стейси</a:t>
            </a:r>
            <a:r>
              <a:rPr lang="ru-RU" baseline="0" dirty="0" smtClean="0"/>
              <a:t> Белл включила в него именно те продукты, которые позволяют нам питаться правильно, при этом не испытывать чувства голода. Она включила в рекомендованный рацион: м</a:t>
            </a:r>
            <a:r>
              <a:rPr lang="ru-RU" dirty="0" smtClean="0"/>
              <a:t>ного</a:t>
            </a:r>
            <a:r>
              <a:rPr lang="ru-RU" baseline="0" dirty="0" smtClean="0"/>
              <a:t> протеинов и овощей, продукты с низким </a:t>
            </a:r>
            <a:r>
              <a:rPr lang="ru-RU" baseline="0" dirty="0" err="1" smtClean="0"/>
              <a:t>гликемическим</a:t>
            </a:r>
            <a:r>
              <a:rPr lang="ru-RU" baseline="0" dirty="0" smtClean="0"/>
              <a:t> индексом. Также необходимо сократить потребление жиров до 1-2 столовых ложек оливкового масла, соусов, содержащих сахар и жиры, сладкие продукты. Готовим на пару, варим, тушим.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Обычный рацион человека составляет</a:t>
            </a:r>
            <a:r>
              <a:rPr lang="ru-RU" baseline="0" dirty="0" smtClean="0"/>
              <a:t> 2000 (для женщин) – 2200 (для мужчин)  Ккал. Подход </a:t>
            </a:r>
            <a:r>
              <a:rPr lang="en-US" baseline="0" dirty="0" smtClean="0"/>
              <a:t>Essential Foods </a:t>
            </a:r>
            <a:r>
              <a:rPr lang="ru-RU" baseline="0" dirty="0" smtClean="0"/>
              <a:t>позволяет создать дефицит в 500-600 </a:t>
            </a:r>
            <a:r>
              <a:rPr lang="ru-RU" baseline="0" dirty="0" err="1" smtClean="0"/>
              <a:t>Ккалорий</a:t>
            </a:r>
            <a:r>
              <a:rPr lang="ru-RU" baseline="0" dirty="0" smtClean="0"/>
              <a:t>. Вот примеры наших расчетов. </a:t>
            </a:r>
            <a:r>
              <a:rPr lang="ru-RU" dirty="0" smtClean="0"/>
              <a:t>Все перекусы – овощи. При этом, если снижение веса идет нормальными темпами (в среднем 0,5 кг</a:t>
            </a:r>
            <a:r>
              <a:rPr lang="ru-RU" baseline="0" dirty="0" smtClean="0"/>
              <a:t> в неделю) то м</a:t>
            </a:r>
            <a:r>
              <a:rPr lang="ru-RU" dirty="0" smtClean="0"/>
              <a:t>ожно даже позволить себе немного пустых калорий, т.е. чего-нибудь сладкого или вкусного, но не очень полезного и при этом по прежнему</a:t>
            </a:r>
            <a:r>
              <a:rPr lang="ru-RU" baseline="0" dirty="0" smtClean="0"/>
              <a:t> оставаться на пониженном </a:t>
            </a:r>
            <a:r>
              <a:rPr lang="ru-RU" baseline="0" dirty="0" err="1" smtClean="0"/>
              <a:t>калораже</a:t>
            </a:r>
            <a:r>
              <a:rPr lang="ru-RU" dirty="0" smtClean="0"/>
              <a:t>. Кстати</a:t>
            </a:r>
            <a:r>
              <a:rPr lang="ru-RU" baseline="0" dirty="0" smtClean="0"/>
              <a:t> многочисленные исследования психологов показали: когда человек садится на жесткую диету, ограничивая себя а 100% во всем, что он так любит, часто вес уходит гораздо более медленно, чем если он дает себе небольшие (некритичные для похудения) послабления. Наш режим питания позволяет это делать!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A23E-EF99-4E40-A1E0-18F97EDA0A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72B0B4-A411-45A5-9D72-0E4DEED208B2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8EF804-EA71-47E3-839B-D539DCFDF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r.ru/wmcomple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asheimia@gmail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176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9C529"/>
                </a:solidFill>
              </a:rPr>
              <a:t>Программа Коррекции Веса НСП</a:t>
            </a:r>
            <a:r>
              <a:rPr lang="en-US" dirty="0" smtClean="0">
                <a:solidFill>
                  <a:srgbClr val="19C529"/>
                </a:solidFill>
              </a:rPr>
              <a:t> –</a:t>
            </a:r>
            <a:r>
              <a:rPr lang="ru-RU" dirty="0" smtClean="0">
                <a:solidFill>
                  <a:srgbClr val="19C529"/>
                </a:solidFill>
              </a:rPr>
              <a:t> </a:t>
            </a:r>
            <a:br>
              <a:rPr lang="ru-RU" dirty="0" smtClean="0">
                <a:solidFill>
                  <a:srgbClr val="19C529"/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эффективность и           советы по продвижению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ow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3618402" cy="289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36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Создает дефицит в 500-600 килокалорий в день</a:t>
            </a:r>
          </a:p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Разнообразное и полноценное питание</a:t>
            </a:r>
          </a:p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Отсутствует чувство голода</a:t>
            </a:r>
          </a:p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Легко контролировать (не нужно считать калории и вес продуктов)</a:t>
            </a:r>
          </a:p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Создает устойчивую привычку к                      здоровому питанию                                               (выбор продуктов и режим питания)</a:t>
            </a:r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19C529"/>
                </a:solidFill>
              </a:rPr>
              <a:t>План питания </a:t>
            </a:r>
            <a:r>
              <a:rPr lang="en-US" sz="4400" dirty="0" smtClean="0">
                <a:solidFill>
                  <a:srgbClr val="19C529"/>
                </a:solidFill>
              </a:rPr>
              <a:t>Essential Foods</a:t>
            </a:r>
            <a:r>
              <a:rPr lang="ru-RU" sz="4400" dirty="0" smtClean="0">
                <a:solidFill>
                  <a:srgbClr val="19C529"/>
                </a:solidFill>
              </a:rPr>
              <a:t>     </a:t>
            </a:r>
            <a:r>
              <a:rPr lang="ru-RU" sz="3200" dirty="0" smtClean="0">
                <a:solidFill>
                  <a:srgbClr val="19C529"/>
                </a:solidFill>
              </a:rPr>
              <a:t>Преимущества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545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60 минут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день интенсивной физической нагрузки – это всего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4%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от Ваших суток! Упражнения улучшат Ваше настроение,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помогут Вам почувствовать себя энергичнее и более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эффективно снижать вес.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обязательно прилагать гигантские усилия. Просто выберете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то, что Вам больше нравится: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Езда на велосипеде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Танцы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Йога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Плавание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Аэробика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Спортивные игры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Работа в саду 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Бег трусцой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Быстрая ходьба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Физическая активность</a:t>
            </a:r>
            <a:endParaRPr lang="ru-RU" dirty="0">
              <a:solidFill>
                <a:srgbClr val="19C529"/>
              </a:solidFill>
            </a:endParaRPr>
          </a:p>
        </p:txBody>
      </p:sp>
      <p:pic>
        <p:nvPicPr>
          <p:cNvPr id="4" name="Рисунок 3" descr="raboty-na-ohorode-300x1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726" y="2697480"/>
            <a:ext cx="2286000" cy="1463040"/>
          </a:xfrm>
          <a:prstGeom prst="rect">
            <a:avLst/>
          </a:prstGeom>
        </p:spPr>
      </p:pic>
      <p:pic>
        <p:nvPicPr>
          <p:cNvPr id="5" name="Рисунок 4" descr="tan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8870" y="2780928"/>
            <a:ext cx="2088232" cy="2672937"/>
          </a:xfrm>
          <a:prstGeom prst="rect">
            <a:avLst/>
          </a:prstGeom>
        </p:spPr>
      </p:pic>
      <p:pic>
        <p:nvPicPr>
          <p:cNvPr id="6" name="Рисунок 5" descr="Физическая активност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221088"/>
            <a:ext cx="2461280" cy="1845960"/>
          </a:xfrm>
          <a:prstGeom prst="rect">
            <a:avLst/>
          </a:prstGeom>
        </p:spPr>
      </p:pic>
      <p:pic>
        <p:nvPicPr>
          <p:cNvPr id="7" name="Рисунок 6" descr="Yog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0798" y="4668094"/>
            <a:ext cx="2749674" cy="2001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tolia_40505637_Mflipp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3789040"/>
            <a:ext cx="4608511" cy="307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Безусловно, чудес не бывает, и не существует </a:t>
            </a:r>
          </a:p>
          <a:p>
            <a:pPr>
              <a:buNone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волшебной пилюли, проглотив которую без </a:t>
            </a:r>
          </a:p>
          <a:p>
            <a:pPr>
              <a:buNone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лишних усилий можно избавиться от бремени </a:t>
            </a:r>
          </a:p>
          <a:p>
            <a:pPr>
              <a:buNone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лишних килограммов. Для того, чтобы похудеть </a:t>
            </a:r>
          </a:p>
          <a:p>
            <a:pPr>
              <a:buNone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необходимо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менять свои привычки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как в </a:t>
            </a:r>
          </a:p>
          <a:p>
            <a:pPr>
              <a:buNone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питании, так и в отношении здоровых и </a:t>
            </a:r>
          </a:p>
          <a:p>
            <a:pPr>
              <a:buNone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регулярных физических нагрузок.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Почему это работает?</a:t>
            </a:r>
            <a:endParaRPr lang="ru-RU" dirty="0">
              <a:solidFill>
                <a:srgbClr val="19C5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Наша программа построена по принципу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целостного 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подхода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 и дает Вам все необходимое, для того, </a:t>
            </a:r>
          </a:p>
          <a:p>
            <a:pPr>
              <a:buNone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чтобы изменить свои привычки максимально комфортно:</a:t>
            </a:r>
          </a:p>
          <a:p>
            <a:pPr>
              <a:buNone/>
            </a:pP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Продукты НСП</a:t>
            </a:r>
          </a:p>
          <a:p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Комфортный режим питания</a:t>
            </a:r>
          </a:p>
          <a:p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Инструменты для работы и контроля</a:t>
            </a:r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rgbClr val="19C52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Почему это работает?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19C52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Титульный ли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613599"/>
            <a:ext cx="2028761" cy="29117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6976">
            <a:off x="6617699" y="3722107"/>
            <a:ext cx="1967633" cy="277591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23048">
            <a:off x="553062" y="3780732"/>
            <a:ext cx="3302435" cy="273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 испытаниях программы приняли 43 партнера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компании в Москве, Киеве и Минске.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 3 месяца они получили потрясающие результаты!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9C529"/>
                </a:solidFill>
              </a:rPr>
              <a:t>С программой НСП Вы можете это сделать!</a:t>
            </a:r>
            <a:endParaRPr lang="ru-RU" dirty="0">
              <a:solidFill>
                <a:srgbClr val="19C529"/>
              </a:solidFill>
            </a:endParaRPr>
          </a:p>
        </p:txBody>
      </p:sp>
      <p:pic>
        <p:nvPicPr>
          <p:cNvPr id="4" name="Рисунок 3" descr="Маркелова_до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2780928"/>
            <a:ext cx="2713526" cy="4077072"/>
          </a:xfrm>
          <a:prstGeom prst="rect">
            <a:avLst/>
          </a:prstGeom>
        </p:spPr>
      </p:pic>
      <p:pic>
        <p:nvPicPr>
          <p:cNvPr id="5" name="Рисунок 4" descr="Маркелова_после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701719"/>
            <a:ext cx="2880320" cy="4327681"/>
          </a:xfrm>
          <a:prstGeom prst="rect">
            <a:avLst/>
          </a:prstGeom>
        </p:spPr>
      </p:pic>
      <p:pic>
        <p:nvPicPr>
          <p:cNvPr id="6" name="Рисунок 5" descr="Василега_д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708920"/>
            <a:ext cx="2761451" cy="4149080"/>
          </a:xfrm>
          <a:prstGeom prst="rect">
            <a:avLst/>
          </a:prstGeom>
        </p:spPr>
      </p:pic>
      <p:pic>
        <p:nvPicPr>
          <p:cNvPr id="7" name="Рисунок 6" descr="Василега-посл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0789" y="2627752"/>
            <a:ext cx="2977475" cy="4473656"/>
          </a:xfrm>
          <a:prstGeom prst="rect">
            <a:avLst/>
          </a:prstGeom>
        </p:spPr>
      </p:pic>
      <p:pic>
        <p:nvPicPr>
          <p:cNvPr id="8" name="Рисунок 7" descr="Смирнова_до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3695" y="2691681"/>
            <a:ext cx="2904729" cy="4193703"/>
          </a:xfrm>
          <a:prstGeom prst="rect">
            <a:avLst/>
          </a:prstGeom>
        </p:spPr>
      </p:pic>
      <p:pic>
        <p:nvPicPr>
          <p:cNvPr id="9" name="Рисунок 8" descr="Смирнова_после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83729" y="2376264"/>
            <a:ext cx="3144855" cy="472514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51520" y="4149080"/>
            <a:ext cx="1224136" cy="72008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91880" y="4077072"/>
            <a:ext cx="1224136" cy="72008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28184" y="4149080"/>
            <a:ext cx="1368152" cy="72008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63688" y="4149080"/>
            <a:ext cx="936104" cy="720080"/>
          </a:xfrm>
          <a:prstGeom prst="ellipse">
            <a:avLst/>
          </a:prstGeom>
          <a:noFill/>
          <a:ln w="19050" cmpd="sng">
            <a:solidFill>
              <a:srgbClr val="19C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16016" y="3933056"/>
            <a:ext cx="936104" cy="720080"/>
          </a:xfrm>
          <a:prstGeom prst="ellipse">
            <a:avLst/>
          </a:prstGeom>
          <a:noFill/>
          <a:ln w="19050" cmpd="sng">
            <a:solidFill>
              <a:srgbClr val="19C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40352" y="4149080"/>
            <a:ext cx="936104" cy="720080"/>
          </a:xfrm>
          <a:prstGeom prst="ellipse">
            <a:avLst/>
          </a:prstGeom>
          <a:noFill/>
          <a:ln w="19050" cmpd="sng">
            <a:solidFill>
              <a:srgbClr val="19C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1259632" y="3717032"/>
            <a:ext cx="360040" cy="72008"/>
          </a:xfrm>
          <a:prstGeom prst="stripedRightArrow">
            <a:avLst/>
          </a:prstGeom>
          <a:solidFill>
            <a:srgbClr val="19C529"/>
          </a:solidFill>
          <a:ln>
            <a:solidFill>
              <a:srgbClr val="19C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C529"/>
              </a:solidFill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355976" y="3717032"/>
            <a:ext cx="360040" cy="72008"/>
          </a:xfrm>
          <a:prstGeom prst="stripedRightArrow">
            <a:avLst/>
          </a:prstGeom>
          <a:solidFill>
            <a:srgbClr val="19C529"/>
          </a:solidFill>
          <a:ln>
            <a:solidFill>
              <a:srgbClr val="19C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C529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7308304" y="3717032"/>
            <a:ext cx="360040" cy="72008"/>
          </a:xfrm>
          <a:prstGeom prst="stripedRightArrow">
            <a:avLst/>
          </a:prstGeom>
          <a:solidFill>
            <a:srgbClr val="19C529"/>
          </a:solidFill>
          <a:ln>
            <a:solidFill>
              <a:srgbClr val="19C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C5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66176"/>
          <a:ext cx="8229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368152"/>
                <a:gridCol w="1471032"/>
                <a:gridCol w="1769328"/>
                <a:gridCol w="1522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</a:t>
                      </a:r>
                      <a:r>
                        <a:rPr lang="ru-RU" baseline="0" dirty="0" smtClean="0"/>
                        <a:t> потеря в весе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r>
                        <a:rPr lang="ru-RU" dirty="0" err="1" smtClean="0"/>
                        <a:t>ксимал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потеря в объеме талии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r>
                        <a:rPr lang="ru-RU" dirty="0" err="1" smtClean="0"/>
                        <a:t>ксимал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Результат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Москва (15 чел.)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6%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12,5 кг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8,3 см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26,5 см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Минск (8 чел.)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7%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14,9 кг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8,3 см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см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Киев (20 чел.)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8%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18,8 кг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 см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 см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457200" y="116632"/>
            <a:ext cx="8363272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rgbClr val="19C52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 программой НСП Вы можете это сделать!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19C52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58873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Результаты участников испытания за 3 месяца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4" descr="Fotolia_39526364_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970" y="4456507"/>
            <a:ext cx="2810470" cy="240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у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6912" y="4160912"/>
            <a:ext cx="2697088" cy="269708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65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Я чувствую себя полной энергии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мне легче двигаться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и у меня отличное настроение!</a:t>
            </a:r>
          </a:p>
          <a:p>
            <a:pPr>
              <a:defRPr/>
            </a:pPr>
            <a:endParaRPr lang="en-US" sz="5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altLang="en-US" sz="1800" i="1" dirty="0" smtClean="0">
                <a:solidFill>
                  <a:schemeClr val="accent1">
                    <a:lumMod val="75000"/>
                  </a:schemeClr>
                </a:solidFill>
              </a:rPr>
              <a:t>Я смог уменьшить размер своих порций</a:t>
            </a:r>
            <a:r>
              <a:rPr lang="en-US" altLang="en-US" sz="1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altLang="en-US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altLang="en-US" sz="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altLang="en-US" sz="1800" i="1" dirty="0" smtClean="0">
                <a:solidFill>
                  <a:schemeClr val="accent1">
                    <a:lumMod val="75000"/>
                  </a:schemeClr>
                </a:solidFill>
              </a:rPr>
              <a:t>Я не испытывала чувства голода</a:t>
            </a:r>
            <a:r>
              <a:rPr lang="en-US" altLang="en-US" sz="1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altLang="en-US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altLang="en-US" sz="7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altLang="en-US" sz="1800" i="1" dirty="0" smtClean="0">
                <a:solidFill>
                  <a:schemeClr val="accent1">
                    <a:lumMod val="75000"/>
                  </a:schemeClr>
                </a:solidFill>
              </a:rPr>
              <a:t>Я получила отличный результат, и мой супруг решил также пройти программу</a:t>
            </a:r>
            <a:r>
              <a:rPr lang="en-US" altLang="en-US" sz="1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altLang="en-US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altLang="en-US" sz="3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Программу очень легко соблюдать, легко контролировать результаты, составлять план питания на день и не надо считать калории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5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За три месяца у меня изменились привычки в питании, теперь я питаюсь правильно и веду здоровый образ жизни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5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Продукты НСП – отличные, очень помогли. </a:t>
            </a:r>
            <a:r>
              <a:rPr lang="ru-RU" sz="1800" i="1" dirty="0" err="1" smtClean="0">
                <a:solidFill>
                  <a:schemeClr val="accent1">
                    <a:lumMod val="75000"/>
                  </a:schemeClr>
                </a:solidFill>
              </a:rPr>
              <a:t>СмартМил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–         очень вкусный и питательный коктейль</a:t>
            </a:r>
          </a:p>
          <a:p>
            <a:pPr>
              <a:defRPr/>
            </a:pPr>
            <a:endParaRPr lang="ru-RU" sz="5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Ушел лишний вес, а взамен получила здоровье!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Отзывы участников</a:t>
            </a:r>
            <a:endParaRPr lang="ru-RU" dirty="0">
              <a:solidFill>
                <a:srgbClr val="19C5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1960" y="1196752"/>
            <a:ext cx="4474840" cy="2448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 постарались не только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создать качественную и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эффективную программу,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 и сделать ее удобной,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понятной для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использования и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привлекательной.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9C529"/>
                </a:solidFill>
              </a:rPr>
              <a:t>Привлекательное предложение!</a:t>
            </a:r>
            <a:endParaRPr lang="ru-RU" dirty="0">
              <a:solidFill>
                <a:srgbClr val="19C529"/>
              </a:solidFill>
            </a:endParaRPr>
          </a:p>
        </p:txBody>
      </p:sp>
      <p:pic>
        <p:nvPicPr>
          <p:cNvPr id="4" name="Рисунок 3" descr="Наб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4054222" cy="3241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365104"/>
            <a:ext cx="84249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Для пользователей - информационная брошюра и большой раздел    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на сайте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www.natr.ru/wmcomplex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 набору для первого месяца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 получаете удобный складной   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брендированный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бокс и брошюру в подарок!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4844" y="1988840"/>
            <a:ext cx="3663660" cy="360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1й месяц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Набор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RU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64339/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UA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64470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Комплекс БАД к пище: "Карбо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Грэбберс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", "Комплекс с Гарцинией", "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Фэт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Грабберс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" 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СмартМил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– 2 пакета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Нейче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Лакс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2й и 3й месяцы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Набор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RU/UA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64344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Комплекс БАД к пище: "Карбо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Грэбберс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",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"Комплекс с Гарцинией", "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Фэт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Грабберс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" 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СмартМил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– 2 пакета</a:t>
            </a:r>
          </a:p>
          <a:p>
            <a:pPr>
              <a:buNone/>
            </a:pPr>
            <a:endParaRPr lang="en-US" sz="1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90-дневная программа</a:t>
            </a:r>
            <a:endParaRPr lang="ru-RU" dirty="0">
              <a:solidFill>
                <a:srgbClr val="19C5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Мы протестировали различные                 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подходы: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индивидуальное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общение                       участника со своим врачом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групповые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встречи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Работа в группах очень эффективна: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Возможность делиться своими результатами и опытом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Чувство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соревновательности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: «я не должен быть хуже, чем другие»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Поддержка друг друга: «я не один с этой проблемой»</a:t>
            </a:r>
          </a:p>
          <a:p>
            <a:pPr>
              <a:buFontTx/>
              <a:buChar char="-"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Работаем в группах</a:t>
            </a:r>
            <a:endParaRPr lang="ru-RU" dirty="0">
              <a:solidFill>
                <a:srgbClr val="19C529"/>
              </a:solidFill>
            </a:endParaRPr>
          </a:p>
        </p:txBody>
      </p:sp>
      <p:pic>
        <p:nvPicPr>
          <p:cNvPr id="4" name="Рисунок 3" descr="iStock_000004943986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861054"/>
            <a:ext cx="3091808" cy="205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uple c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891630"/>
            <a:ext cx="3528392" cy="333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35896" y="1700808"/>
            <a:ext cx="5050904" cy="33123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НСП: новый подход к коррекции веса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Секрет эффективности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Программы Коррекции Веса от НСП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Чем это может быть интересно потребителям?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Содержание</a:t>
            </a:r>
            <a:endParaRPr lang="ru-RU" dirty="0">
              <a:solidFill>
                <a:srgbClr val="19C5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Наступило время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заботиться о своем питании как никогда раньше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ощущать легкость и бодрость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выглядеть здоровым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жить каждый день с радостью!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Объедините простоту подхода к здоровому питанию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силой самых лучших продуктов для здоровья от 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Nature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 Sunshine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 будьте здоровы!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не забудьте: Если Вы уже на пути к успеху,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делитесь своими знаниями и опытом с другими!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Заключение</a:t>
            </a:r>
            <a:endParaRPr lang="ru-RU" dirty="0">
              <a:solidFill>
                <a:srgbClr val="19C5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>
                <a:hlinkClick r:id="rId3"/>
              </a:rPr>
              <a:t>vasheimia@gmail.com</a:t>
            </a:r>
            <a:endParaRPr lang="en-US" sz="3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Телефон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</a:rPr>
              <a:t>Skipe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Обратная связь</a:t>
            </a:r>
            <a:endParaRPr lang="ru-RU" dirty="0">
              <a:solidFill>
                <a:srgbClr val="19C5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97353"/>
            <a:ext cx="6480720" cy="194767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Программа Коррекции Веса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стала</a:t>
            </a:r>
          </a:p>
          <a:p>
            <a:pPr marL="0"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результатом сотрудничества компании НСП</a:t>
            </a:r>
          </a:p>
          <a:p>
            <a:pPr marL="0"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 американским специалистом в Области </a:t>
            </a:r>
          </a:p>
          <a:p>
            <a:pPr marL="0">
              <a:buNone/>
            </a:pP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нутрициологии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, доктором-диетологом </a:t>
            </a:r>
          </a:p>
          <a:p>
            <a:pPr marL="0">
              <a:buNone/>
            </a:pP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Стейси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Белл.  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9C529"/>
                </a:solidFill>
              </a:rPr>
              <a:t>Основные принципы    Программы Коррекции Веса</a:t>
            </a:r>
            <a:endParaRPr lang="ru-RU" dirty="0">
              <a:solidFill>
                <a:srgbClr val="19C52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664803"/>
            <a:ext cx="1800200" cy="27003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TextBox 4"/>
          <p:cNvSpPr txBox="1"/>
          <p:nvPr/>
        </p:nvSpPr>
        <p:spPr>
          <a:xfrm>
            <a:off x="323528" y="3753614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Разработанная на основе новейших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научных исследований, эта программа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способствует  привитию привычек к здоровому питанию человека, обеспечивает плавное и стабильное снижение веса и устойчивые результаты надолго.                       Она основывается на трех составляющих: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196752"/>
            <a:ext cx="1022113" cy="185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6563072" cy="4755984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ПРОДУКТЫ НСП ДЛЯ КОРРЕКЦИИ ВЕСА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Эффективный комплекс продуктов, который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поможет Вам достичь нормального веса и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поддерживать его в дальнейшем.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ПЛАН ПИТАНИЯ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ESSENTIAL FOODS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 /     ЖИЗНЕННО ВАЖНЫЕ ПРОДУКТЫ ПИТАНИЯ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Несложный ежедневный план питания, который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обеспечит Ваш рацион всеми необходимыми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питательными веществами и позволит избежать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чувства голода.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ФИЗИЧЕСКАЯ АКТИВНОСТЬ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60 минут интенсивной физической нагрузки в день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способны открыть для Вас мир новых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возможностей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9C529"/>
                </a:solidFill>
              </a:rPr>
              <a:t>Основные принципы    Программы Коррекции Веса</a:t>
            </a:r>
            <a:endParaRPr lang="ru-RU" dirty="0">
              <a:solidFill>
                <a:srgbClr val="19C529"/>
              </a:solidFill>
            </a:endParaRPr>
          </a:p>
        </p:txBody>
      </p:sp>
      <p:pic>
        <p:nvPicPr>
          <p:cNvPr id="5" name="Picture 4" descr="Fotolia_38677039_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076206"/>
            <a:ext cx="2088232" cy="143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173059"/>
            <a:ext cx="401544" cy="76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776276"/>
            <a:ext cx="1061741" cy="125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изическая активность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4601090"/>
            <a:ext cx="1440160" cy="199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art_meal_Zo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4002164" cy="2664296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2008" y="1697353"/>
            <a:ext cx="6084168" cy="37478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Начните свой день со здорового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завтрака с коктейлем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СмартМил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Этот уникальный продукт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содержит набор из 24 жизненно важных витаминов, минералов и органических кислот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является богатым источником белка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содержит меньше калорий, чем в обычной еде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поможет поддержать мышечную массу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37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Продукты НСП/ </a:t>
            </a:r>
            <a:r>
              <a:rPr lang="ru-RU" dirty="0" err="1" smtClean="0">
                <a:solidFill>
                  <a:srgbClr val="19C529"/>
                </a:solidFill>
              </a:rPr>
              <a:t>СмартМил</a:t>
            </a:r>
            <a:endParaRPr lang="ru-RU" dirty="0">
              <a:solidFill>
                <a:srgbClr val="19C52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551723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Наслаждайтесь здоровым и сбалансированным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питанием с этим великолепным коктейлем!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980728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Исследования показали, что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замена приема пищи белковым коктейлем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очень эффективна в программах снижения веса.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40768"/>
            <a:ext cx="598700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Карбо </a:t>
            </a:r>
            <a:r>
              <a:rPr lang="ru-RU" sz="1200" b="1" i="1" dirty="0" err="1" smtClean="0">
                <a:solidFill>
                  <a:schemeClr val="accent1">
                    <a:lumMod val="75000"/>
                  </a:schemeClr>
                </a:solidFill>
              </a:rPr>
              <a:t>Грэбберс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Этот продукт поможет Вам сократить количество калорий, потребляемых 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 пищей, богатой углеводами. Карбо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Грэбберс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содержит экстракт фасоли 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обыкновенной, который способствует замедлению поглощения 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диетических углеводов и снижению накопления жира в жировых клетках. </a:t>
            </a:r>
          </a:p>
          <a:p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Комплекс с Гарцинией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Отдохните от чувства голода с эффективной формулой Комплекса с 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Гарцинией. Она притупляет чувство голода между приемами пищи, 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помогая Вам избегать ненужных перекусов и сокращать количество 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калорий в течение дня.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sz="1200" b="1" i="1" dirty="0" err="1" smtClean="0">
                <a:solidFill>
                  <a:schemeClr val="accent1">
                    <a:lumMod val="75000"/>
                  </a:schemeClr>
                </a:solidFill>
              </a:rPr>
              <a:t>Фэт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i="1" dirty="0" err="1" smtClean="0">
                <a:solidFill>
                  <a:schemeClr val="accent1">
                    <a:lumMod val="75000"/>
                  </a:schemeClr>
                </a:solidFill>
              </a:rPr>
              <a:t>Грабберс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Способствует уменьшению усвоения жиров, благодаря связыванию их и 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выведению из кишечника до того, как они успеют усвоиться организмом. 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В  состав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Фэт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Грабберс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входят шелуха семян подорожника,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гуаровая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камедь,  лецитин и звездчатка, которые эффективно помогают в работе 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над коррекцией веса и улучшают Ваше самочувствие.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Продукты НСП/ Комплекс БАД</a:t>
            </a:r>
            <a:endParaRPr lang="ru-RU" dirty="0">
              <a:solidFill>
                <a:srgbClr val="19C529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87" y="1700808"/>
            <a:ext cx="276641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1052736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Для удобства использования мы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создали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комплекс, который содержит 60 порционных пакетиков внутри которых находится по 2 капсулы каждой из трех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БАД: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5914147"/>
            <a:ext cx="6840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Принимать по 1 порционному пакету за 30 минут до обеда и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ужина.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Продукты НСП / </a:t>
            </a:r>
            <a:r>
              <a:rPr lang="ru-RU" dirty="0" err="1" smtClean="0">
                <a:solidFill>
                  <a:srgbClr val="19C529"/>
                </a:solidFill>
              </a:rPr>
              <a:t>Нейче</a:t>
            </a:r>
            <a:r>
              <a:rPr lang="ru-RU" dirty="0" smtClean="0">
                <a:solidFill>
                  <a:srgbClr val="19C529"/>
                </a:solidFill>
              </a:rPr>
              <a:t> </a:t>
            </a:r>
            <a:r>
              <a:rPr lang="ru-RU" dirty="0" err="1" smtClean="0">
                <a:solidFill>
                  <a:srgbClr val="19C529"/>
                </a:solidFill>
              </a:rPr>
              <a:t>Лакс</a:t>
            </a:r>
            <a:endParaRPr lang="ru-RU" dirty="0">
              <a:solidFill>
                <a:srgbClr val="19C529"/>
              </a:solidFill>
            </a:endParaRPr>
          </a:p>
        </p:txBody>
      </p:sp>
      <p:pic>
        <p:nvPicPr>
          <p:cNvPr id="6" name="Содержимое 5" descr="9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13153" y="1412776"/>
            <a:ext cx="2035311" cy="3320172"/>
          </a:xfrm>
        </p:spPr>
      </p:pic>
      <p:sp>
        <p:nvSpPr>
          <p:cNvPr id="8" name="Прямоугольник 7"/>
          <p:cNvSpPr/>
          <p:nvPr/>
        </p:nvSpPr>
        <p:spPr>
          <a:xfrm>
            <a:off x="539552" y="1628800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Очищайте организм от накопленных токсинов с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Нейче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Лакс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Этот уникальный растительный комплекс успешно и мягко справится с этой задачей благодаря специально подобранному набору трав, входящих в его состав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862789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Подберите комфортную и эффективную для Вас лично дозировку от 1 до 3 капсул в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4600" dirty="0" smtClean="0">
                <a:solidFill>
                  <a:srgbClr val="19C529"/>
                </a:solidFill>
              </a:rPr>
              <a:t>План питания </a:t>
            </a:r>
            <a:r>
              <a:rPr lang="en-US" sz="4600" dirty="0" smtClean="0">
                <a:solidFill>
                  <a:srgbClr val="19C529"/>
                </a:solidFill>
              </a:rPr>
              <a:t>Essential Foods</a:t>
            </a:r>
            <a:r>
              <a:rPr lang="ru-RU" sz="4600" dirty="0" smtClean="0">
                <a:solidFill>
                  <a:srgbClr val="19C529"/>
                </a:solidFill>
              </a:rPr>
              <a:t>/     </a:t>
            </a:r>
            <a:r>
              <a:rPr lang="ru-RU" sz="3600" dirty="0" smtClean="0">
                <a:solidFill>
                  <a:srgbClr val="19C529"/>
                </a:solidFill>
              </a:rPr>
              <a:t>Жизненно важные продукты питания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85052" t="79590"/>
          <a:stretch>
            <a:fillRect/>
          </a:stretch>
        </p:blipFill>
        <p:spPr bwMode="auto">
          <a:xfrm>
            <a:off x="7924676" y="3284984"/>
            <a:ext cx="10398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 l="56000" t="54623" r="16182" b="6122"/>
          <a:stretch>
            <a:fillRect/>
          </a:stretch>
        </p:blipFill>
        <p:spPr bwMode="auto">
          <a:xfrm>
            <a:off x="3321050" y="3550097"/>
            <a:ext cx="23320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 l="2525" t="45316" r="91014" b="15514"/>
          <a:stretch>
            <a:fillRect/>
          </a:stretch>
        </p:blipFill>
        <p:spPr bwMode="auto">
          <a:xfrm>
            <a:off x="828675" y="3373884"/>
            <a:ext cx="5397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 l="16946" t="34761" r="64166" b="32358"/>
          <a:stretch>
            <a:fillRect/>
          </a:stretch>
        </p:blipFill>
        <p:spPr bwMode="auto">
          <a:xfrm>
            <a:off x="1662112" y="3550097"/>
            <a:ext cx="1658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653087" y="3489772"/>
            <a:ext cx="2130425" cy="1241425"/>
            <a:chOff x="5575004" y="3194609"/>
            <a:chExt cx="2130447" cy="1241134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35725" t="49712" r="43385" b="9653"/>
            <a:stretch>
              <a:fillRect/>
            </a:stretch>
          </p:blipFill>
          <p:spPr bwMode="auto">
            <a:xfrm>
              <a:off x="5575004" y="3194609"/>
              <a:ext cx="2025671" cy="124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2"/>
            <p:cNvSpPr/>
            <p:nvPr/>
          </p:nvSpPr>
          <p:spPr>
            <a:xfrm rot="20365959">
              <a:off x="7324447" y="4075464"/>
              <a:ext cx="381004" cy="355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09550" y="1676400"/>
            <a:ext cx="1238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Молочные</a:t>
            </a:r>
            <a:r>
              <a:rPr lang="ru-RU" altLang="en-US" sz="1600" b="1" dirty="0">
                <a:cs typeface="Arial" pitchFamily="34" charset="0"/>
              </a:rPr>
              <a:t> </a:t>
            </a:r>
            <a:r>
              <a:rPr lang="ru-RU" altLang="en-US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продукты</a:t>
            </a:r>
            <a:endParaRPr lang="en-US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en-US" sz="1600" dirty="0">
                <a:solidFill>
                  <a:srgbClr val="19C529"/>
                </a:solidFill>
                <a:cs typeface="Arial" pitchFamily="34" charset="0"/>
              </a:rPr>
              <a:t>2 </a:t>
            </a:r>
            <a:r>
              <a:rPr lang="ru-RU" altLang="en-US" sz="1600" dirty="0">
                <a:solidFill>
                  <a:srgbClr val="19C529"/>
                </a:solidFill>
                <a:cs typeface="Arial" pitchFamily="34" charset="0"/>
              </a:rPr>
              <a:t>порции</a:t>
            </a:r>
            <a:endParaRPr lang="en-US" altLang="en-US" sz="1600" dirty="0">
              <a:solidFill>
                <a:srgbClr val="19C529"/>
              </a:solidFill>
              <a:cs typeface="Arial" pitchFamily="34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573087" y="2965450"/>
            <a:ext cx="20478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3"/>
          <p:cNvSpPr/>
          <p:nvPr/>
        </p:nvSpPr>
        <p:spPr>
          <a:xfrm>
            <a:off x="890587" y="2965450"/>
            <a:ext cx="20478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1914525" y="1679575"/>
            <a:ext cx="12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Фрукты</a:t>
            </a:r>
            <a:endParaRPr lang="en-US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en-US" sz="1600" dirty="0">
                <a:solidFill>
                  <a:srgbClr val="19C529"/>
                </a:solidFill>
                <a:cs typeface="Arial" pitchFamily="34" charset="0"/>
              </a:rPr>
              <a:t>1 </a:t>
            </a:r>
            <a:r>
              <a:rPr lang="ru-RU" altLang="en-US" sz="1600" dirty="0">
                <a:solidFill>
                  <a:srgbClr val="19C529"/>
                </a:solidFill>
                <a:cs typeface="Arial" pitchFamily="34" charset="0"/>
              </a:rPr>
              <a:t>порция</a:t>
            </a:r>
            <a:endParaRPr lang="en-US" altLang="en-US" sz="1600" dirty="0">
              <a:solidFill>
                <a:srgbClr val="19C529"/>
              </a:solidFill>
              <a:cs typeface="Arial" pitchFamily="34" charset="0"/>
            </a:endParaRPr>
          </a:p>
        </p:txBody>
      </p:sp>
      <p:sp>
        <p:nvSpPr>
          <p:cNvPr id="15" name="Rectangle 35"/>
          <p:cNvSpPr/>
          <p:nvPr/>
        </p:nvSpPr>
        <p:spPr>
          <a:xfrm>
            <a:off x="6262687" y="2965450"/>
            <a:ext cx="20478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36"/>
          <p:cNvSpPr/>
          <p:nvPr/>
        </p:nvSpPr>
        <p:spPr>
          <a:xfrm>
            <a:off x="6580187" y="2965450"/>
            <a:ext cx="20478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3481387" y="1658938"/>
            <a:ext cx="187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Протеины</a:t>
            </a:r>
            <a:endParaRPr lang="en-US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(</a:t>
            </a:r>
            <a:r>
              <a:rPr lang="ru-RU" alt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мясо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ru-RU" alt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морепродукты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ru-RU" alt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птица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ru-RU" alt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бобовые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)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en-US" sz="1600" dirty="0">
                <a:solidFill>
                  <a:srgbClr val="19C529"/>
                </a:solidFill>
                <a:cs typeface="Arial" pitchFamily="34" charset="0"/>
              </a:rPr>
              <a:t>3 </a:t>
            </a:r>
            <a:r>
              <a:rPr lang="ru-RU" altLang="en-US" sz="1600" dirty="0">
                <a:solidFill>
                  <a:srgbClr val="19C529"/>
                </a:solidFill>
                <a:cs typeface="Arial" pitchFamily="34" charset="0"/>
              </a:rPr>
              <a:t>порции</a:t>
            </a:r>
            <a:endParaRPr lang="en-US" altLang="en-US" sz="1200" dirty="0">
              <a:solidFill>
                <a:srgbClr val="19C529"/>
              </a:solidFill>
              <a:cs typeface="Arial" pitchFamily="34" charset="0"/>
            </a:endParaRPr>
          </a:p>
        </p:txBody>
      </p:sp>
      <p:sp>
        <p:nvSpPr>
          <p:cNvPr id="18" name="TextBox 40"/>
          <p:cNvSpPr txBox="1">
            <a:spLocks noChangeArrowheads="1"/>
          </p:cNvSpPr>
          <p:nvPr/>
        </p:nvSpPr>
        <p:spPr bwMode="auto">
          <a:xfrm>
            <a:off x="5436096" y="1658938"/>
            <a:ext cx="20219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en-US" sz="16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Цельнозерновые</a:t>
            </a:r>
            <a:r>
              <a:rPr lang="ru-RU" altLang="en-US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продукты</a:t>
            </a:r>
            <a:endParaRPr lang="en-US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en-US" sz="1600" dirty="0">
                <a:solidFill>
                  <a:srgbClr val="19C529"/>
                </a:solidFill>
                <a:cs typeface="Arial" pitchFamily="34" charset="0"/>
              </a:rPr>
              <a:t>2 </a:t>
            </a:r>
            <a:r>
              <a:rPr lang="ru-RU" altLang="en-US" sz="1600" dirty="0">
                <a:solidFill>
                  <a:srgbClr val="19C529"/>
                </a:solidFill>
                <a:cs typeface="Arial" pitchFamily="34" charset="0"/>
              </a:rPr>
              <a:t>порции</a:t>
            </a:r>
            <a:endParaRPr lang="en-US" altLang="en-US" sz="1600" dirty="0">
              <a:solidFill>
                <a:srgbClr val="19C529"/>
              </a:solidFill>
              <a:cs typeface="Arial" pitchFamily="34" charset="0"/>
            </a:endParaRPr>
          </a:p>
        </p:txBody>
      </p:sp>
      <p:sp>
        <p:nvSpPr>
          <p:cNvPr id="19" name="TextBox 41"/>
          <p:cNvSpPr txBox="1">
            <a:spLocks noChangeArrowheads="1"/>
          </p:cNvSpPr>
          <p:nvPr/>
        </p:nvSpPr>
        <p:spPr bwMode="auto">
          <a:xfrm>
            <a:off x="7731125" y="1658938"/>
            <a:ext cx="1350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Овощи</a:t>
            </a:r>
            <a:endParaRPr lang="en-US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en-US" sz="1600" dirty="0">
                <a:solidFill>
                  <a:srgbClr val="19C529"/>
                </a:solidFill>
                <a:cs typeface="Arial" pitchFamily="34" charset="0"/>
              </a:rPr>
              <a:t>5</a:t>
            </a:r>
            <a:r>
              <a:rPr lang="en-US" altLang="en-US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altLang="en-US" sz="1600" dirty="0">
                <a:solidFill>
                  <a:srgbClr val="19C529"/>
                </a:solidFill>
                <a:cs typeface="Arial" pitchFamily="34" charset="0"/>
              </a:rPr>
              <a:t> </a:t>
            </a:r>
            <a:r>
              <a:rPr lang="ru-RU" altLang="en-US" sz="1600" dirty="0">
                <a:solidFill>
                  <a:srgbClr val="19C529"/>
                </a:solidFill>
                <a:cs typeface="Arial" pitchFamily="34" charset="0"/>
              </a:rPr>
              <a:t>порций</a:t>
            </a:r>
            <a:endParaRPr lang="en-US" altLang="en-US" sz="1600" dirty="0">
              <a:solidFill>
                <a:srgbClr val="19C529"/>
              </a:solidFill>
              <a:cs typeface="Arial" pitchFamily="34" charset="0"/>
            </a:endParaRPr>
          </a:p>
        </p:txBody>
      </p:sp>
      <p:sp>
        <p:nvSpPr>
          <p:cNvPr id="20" name="Rectangle 42"/>
          <p:cNvSpPr/>
          <p:nvPr/>
        </p:nvSpPr>
        <p:spPr>
          <a:xfrm>
            <a:off x="2427287" y="2965450"/>
            <a:ext cx="20478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43"/>
          <p:cNvSpPr/>
          <p:nvPr/>
        </p:nvSpPr>
        <p:spPr>
          <a:xfrm>
            <a:off x="8261350" y="2952750"/>
            <a:ext cx="2032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44"/>
          <p:cNvSpPr/>
          <p:nvPr/>
        </p:nvSpPr>
        <p:spPr>
          <a:xfrm>
            <a:off x="7621587" y="2952750"/>
            <a:ext cx="20478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45"/>
          <p:cNvSpPr/>
          <p:nvPr/>
        </p:nvSpPr>
        <p:spPr>
          <a:xfrm>
            <a:off x="7939087" y="2952750"/>
            <a:ext cx="20478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46"/>
          <p:cNvSpPr/>
          <p:nvPr/>
        </p:nvSpPr>
        <p:spPr>
          <a:xfrm>
            <a:off x="8561387" y="2952750"/>
            <a:ext cx="20478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47"/>
          <p:cNvSpPr/>
          <p:nvPr/>
        </p:nvSpPr>
        <p:spPr>
          <a:xfrm>
            <a:off x="8878887" y="2952750"/>
            <a:ext cx="20478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48"/>
          <p:cNvSpPr/>
          <p:nvPr/>
        </p:nvSpPr>
        <p:spPr>
          <a:xfrm>
            <a:off x="4629150" y="2946400"/>
            <a:ext cx="2032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49"/>
          <p:cNvSpPr/>
          <p:nvPr/>
        </p:nvSpPr>
        <p:spPr>
          <a:xfrm>
            <a:off x="3989387" y="2946400"/>
            <a:ext cx="20478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50"/>
          <p:cNvSpPr/>
          <p:nvPr/>
        </p:nvSpPr>
        <p:spPr>
          <a:xfrm>
            <a:off x="4306887" y="2946400"/>
            <a:ext cx="204788" cy="190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337" y="3497709"/>
            <a:ext cx="571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555776" y="4869160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N.B.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 порция коктейля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СмартМил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 молоком =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Одна порция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молочных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продуктов+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Одна порция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протеинов+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Одна порция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овощей+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Одна порция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цельнозерновых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продуктов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9872" y="1268760"/>
            <a:ext cx="2088232" cy="3139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b="1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altLang="en-US" b="1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b="1" baseline="30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19C529"/>
                </a:solidFill>
              </a:rPr>
              <a:t>Примеры меню </a:t>
            </a:r>
            <a:endParaRPr lang="ru-RU" dirty="0">
              <a:solidFill>
                <a:srgbClr val="19C529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5496" y="980728"/>
            <a:ext cx="4040188" cy="6397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</a:t>
            </a:r>
            <a:r>
              <a:rPr kumimoji="0" lang="ru-RU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ер меню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-36512" y="1556792"/>
            <a:ext cx="4608512" cy="3951288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Завтрак: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СмартМил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молоком, банан  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57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Перекус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Обед: курица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овощи 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242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Перекус*			24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Ужин: говядина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рис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овощи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йогурт	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705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Итого:		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378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Ккал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11353" y="989038"/>
            <a:ext cx="4041775" cy="639762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Пример меню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427984" y="1556792"/>
            <a:ext cx="4608513" cy="3951288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Завтрак: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СмартМил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молоком, персик 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Перекус*		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Обед: лосось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овощи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231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Перекус*		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Ужин: свинина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кускус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овощи, кефир	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667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Итого:		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Ккал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Рисунок 8" descr="мен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3203" y="4896545"/>
            <a:ext cx="4187029" cy="1988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48691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* Все перекусы - овощи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759</TotalTime>
  <Words>2166</Words>
  <Application>Microsoft Office PowerPoint</Application>
  <PresentationFormat>On-screen Show (4:3)</PresentationFormat>
  <Paragraphs>279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Открытая</vt:lpstr>
      <vt:lpstr>Программа Коррекции Веса НСП –  эффективность и           советы по продвижению </vt:lpstr>
      <vt:lpstr>Содержание</vt:lpstr>
      <vt:lpstr>Основные принципы    Программы Коррекции Веса</vt:lpstr>
      <vt:lpstr>Основные принципы    Программы Коррекции Веса</vt:lpstr>
      <vt:lpstr>Продукты НСП/ СмартМил</vt:lpstr>
      <vt:lpstr>Продукты НСП/ Комплекс БАД</vt:lpstr>
      <vt:lpstr>Продукты НСП / Нейче Лакс</vt:lpstr>
      <vt:lpstr>План питания Essential Foods/     Жизненно важные продукты питания  </vt:lpstr>
      <vt:lpstr>Примеры меню </vt:lpstr>
      <vt:lpstr>План питания Essential Foods     Преимущества</vt:lpstr>
      <vt:lpstr>Физическая активность</vt:lpstr>
      <vt:lpstr>Почему это работает?</vt:lpstr>
      <vt:lpstr>Slide 13</vt:lpstr>
      <vt:lpstr>С программой НСП Вы можете это сделать!</vt:lpstr>
      <vt:lpstr>Slide 15</vt:lpstr>
      <vt:lpstr>Отзывы участников</vt:lpstr>
      <vt:lpstr>Привлекательное предложение!</vt:lpstr>
      <vt:lpstr>90-дневная программа</vt:lpstr>
      <vt:lpstr>Работаем в группах</vt:lpstr>
      <vt:lpstr>Заключение</vt:lpstr>
      <vt:lpstr>Обратная связь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Коррекции Веса НСП</dc:title>
  <dc:creator>Julia</dc:creator>
  <cp:lastModifiedBy>Dell</cp:lastModifiedBy>
  <cp:revision>68</cp:revision>
  <dcterms:created xsi:type="dcterms:W3CDTF">2013-09-27T09:32:31Z</dcterms:created>
  <dcterms:modified xsi:type="dcterms:W3CDTF">2013-11-02T09:25:16Z</dcterms:modified>
</cp:coreProperties>
</file>