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2" r:id="rId4"/>
    <p:sldId id="263" r:id="rId5"/>
    <p:sldId id="267" r:id="rId6"/>
    <p:sldId id="268" r:id="rId7"/>
    <p:sldId id="269" r:id="rId8"/>
    <p:sldId id="270" r:id="rId9"/>
    <p:sldId id="265" r:id="rId10"/>
    <p:sldId id="266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2D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966F-FE90-4DA1-926E-0619D6B106E7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8A78-1F4E-459C-A524-6DEDC3795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8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32BE-D58D-48C1-880E-92ADCC6490AB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1A13-33E5-4C08-AE21-CEA69E447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DCD9-C624-4861-8D4D-7D7D92EF0DD4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E0C5A-D42D-42F6-B093-71F50C979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9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A2AB-6468-4EAE-847C-AE46EDCE63B1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D28B-5ED7-4A9F-BF96-C5C8EC775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0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32D69-C57C-4B6E-95AF-4557A113C095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F25EF-643A-440D-91F0-64E57A383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7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03D4-9B3C-4A81-B6CD-17540C45037A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30A9-9F7C-4D67-A02D-AC8BE36FF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3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F55C-5016-4566-8769-65E397202EF8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A3C4-5E40-4C4F-B212-15F757FB0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9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3C17-C88B-4BBB-986C-4EEED5D4341A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844E-CC3C-461D-A59D-2EA092AC7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4F8F-D8A2-4D6A-8279-6DAB45B7EA31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D5AD-3B86-466C-9E6C-7514FB324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2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C87B-ED04-4A43-8F14-8722B3A2F6CF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1949-EF11-42FD-B74E-44525B545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92C1-39F6-4065-86E4-9D6EF3E5DA9D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A196-5E75-451A-B844-6EFD3D96D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0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31E7D-61BC-45DB-A919-3A9270846D3B}" type="datetimeFigureOut">
              <a:rPr lang="ru-RU"/>
              <a:pPr>
                <a:defRPr/>
              </a:pPr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F68DA5-1CDC-45D4-A375-704D68A51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2214563"/>
            <a:ext cx="7858125" cy="17145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2D0EB2"/>
                </a:solidFill>
              </a:rPr>
              <a:t>Программа поддержки международного спонсирования </a:t>
            </a:r>
            <a:r>
              <a:rPr lang="en-GB" sz="3600" b="1" smtClean="0">
                <a:solidFill>
                  <a:srgbClr val="2D0EB2"/>
                </a:solidFill>
              </a:rPr>
              <a:t/>
            </a:r>
            <a:br>
              <a:rPr lang="en-GB" sz="3600" b="1" smtClean="0">
                <a:solidFill>
                  <a:srgbClr val="2D0EB2"/>
                </a:solidFill>
              </a:rPr>
            </a:br>
            <a:endParaRPr lang="ru-RU" sz="3600" b="1" smtClean="0">
              <a:solidFill>
                <a:srgbClr val="2D0EB2"/>
              </a:solidFill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857375" y="55006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/>
              <a:t>(По вопросу участия в программе  обращайтесь к своим Д-М или ЧСД!)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7572375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571500" y="1143000"/>
            <a:ext cx="7858125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Пример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1. Сумма 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P.V.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новых партнеров  Вашей лидерской группы</a:t>
            </a:r>
          </a:p>
          <a:p>
            <a:pPr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     составила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10 000 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за все время действия программы.</a:t>
            </a:r>
          </a:p>
          <a:p>
            <a:pPr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2. Вы подписали лично за время действия программы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   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ru-RU" sz="2400" b="1">
                <a:latin typeface="Calibri" pitchFamily="34" charset="0"/>
              </a:rPr>
              <a:t> новых партнеров с Л.О.&gt;50 </a:t>
            </a:r>
            <a:r>
              <a:rPr lang="en-US" sz="2400" b="1">
                <a:latin typeface="Calibri" pitchFamily="34" charset="0"/>
              </a:rPr>
              <a:t>P.V.</a:t>
            </a:r>
            <a:r>
              <a:rPr lang="ru-RU" sz="2400" b="1">
                <a:latin typeface="Calibri" pitchFamily="34" charset="0"/>
              </a:rPr>
              <a:t>.  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3. Партнеры Вашей лидерской группы  подписали за это    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    время 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30</a:t>
            </a:r>
            <a:r>
              <a:rPr lang="ru-RU" sz="2400" b="1">
                <a:latin typeface="Calibri" pitchFamily="34" charset="0"/>
              </a:rPr>
              <a:t> новых партнеров с Л.О.&gt;50 </a:t>
            </a:r>
            <a:r>
              <a:rPr lang="en-US" sz="2400" b="1">
                <a:latin typeface="Calibri" pitchFamily="34" charset="0"/>
              </a:rPr>
              <a:t>P.V</a:t>
            </a:r>
            <a:r>
              <a:rPr lang="ru-RU" sz="2400" b="1">
                <a:latin typeface="Calibri" pitchFamily="34" charset="0"/>
              </a:rPr>
              <a:t>.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4.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Один</a:t>
            </a:r>
            <a:r>
              <a:rPr lang="ru-RU" sz="2400" b="1">
                <a:latin typeface="Calibri" pitchFamily="34" charset="0"/>
              </a:rPr>
              <a:t> из международных партнеров  в Вашей    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    лидерской группе квалифицировался на ранг лидера  </a:t>
            </a:r>
          </a:p>
          <a:p>
            <a:pPr eaLnBrk="0" hangingPunct="0"/>
            <a:r>
              <a:rPr lang="ru-RU" sz="2400" b="1">
                <a:latin typeface="Calibri" pitchFamily="34" charset="0"/>
              </a:rPr>
              <a:t>    и подтвердил его 2 раза за время действия программы</a:t>
            </a:r>
          </a:p>
          <a:p>
            <a:pPr algn="ctr" eaLnBrk="0" hangingPunct="0"/>
            <a:r>
              <a:rPr lang="ru-RU" sz="2400" b="1">
                <a:latin typeface="Calibri" pitchFamily="34" charset="0"/>
              </a:rPr>
              <a:t>Таким образом</a:t>
            </a:r>
          </a:p>
          <a:p>
            <a:pPr algn="ctr" eaLnBrk="0" hangingPunct="0"/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Х=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10 000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+ (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х2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0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0)+(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30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х100)+(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1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х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5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00)=</a:t>
            </a:r>
          </a:p>
          <a:p>
            <a:pPr algn="ctr" eaLnBrk="0" hangingPunct="0"/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5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 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9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00 призовых баллов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 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=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 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30</a:t>
            </a:r>
            <a:r>
              <a:rPr lang="en-US" sz="2400" b="1">
                <a:solidFill>
                  <a:srgbClr val="2D0EB2"/>
                </a:solidFill>
                <a:latin typeface="Calibri" pitchFamily="34" charset="0"/>
              </a:rPr>
              <a:t>0 </a:t>
            </a:r>
            <a:r>
              <a:rPr lang="ru-RU" sz="2400" b="1">
                <a:solidFill>
                  <a:srgbClr val="2D0EB2"/>
                </a:solidFill>
                <a:latin typeface="Calibri" pitchFamily="34" charset="0"/>
              </a:rPr>
              <a:t>долларов</a:t>
            </a:r>
          </a:p>
          <a:p>
            <a:pPr eaLnBrk="0" hangingPunct="0"/>
            <a:endParaRPr lang="ru-RU" sz="2400" b="1">
              <a:latin typeface="Calibri" pitchFamily="34" charset="0"/>
            </a:endParaRPr>
          </a:p>
          <a:p>
            <a:pPr eaLnBrk="0" hangingPunct="0"/>
            <a:r>
              <a:rPr lang="ru-RU" sz="24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8072438" cy="30718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70C0"/>
                </a:solidFill>
              </a:rPr>
              <a:t>Подключайтесь к программе</a:t>
            </a:r>
            <a:br>
              <a:rPr lang="ru-RU" sz="4000" b="1" smtClean="0">
                <a:solidFill>
                  <a:srgbClr val="0070C0"/>
                </a:solidFill>
              </a:rPr>
            </a:br>
            <a:r>
              <a:rPr lang="ru-RU" sz="4000" b="1" smtClean="0">
                <a:solidFill>
                  <a:srgbClr val="0070C0"/>
                </a:solidFill>
              </a:rPr>
              <a:t>поддержки международного </a:t>
            </a:r>
            <a:br>
              <a:rPr lang="ru-RU" sz="4000" b="1" smtClean="0">
                <a:solidFill>
                  <a:srgbClr val="0070C0"/>
                </a:solidFill>
              </a:rPr>
            </a:br>
            <a:r>
              <a:rPr lang="ru-RU" sz="4000" b="1" smtClean="0">
                <a:solidFill>
                  <a:srgbClr val="0070C0"/>
                </a:solidFill>
              </a:rPr>
              <a:t>спонсирования!</a:t>
            </a:r>
            <a:br>
              <a:rPr lang="ru-RU" sz="4000" b="1" smtClean="0">
                <a:solidFill>
                  <a:srgbClr val="0070C0"/>
                </a:solidFill>
              </a:rPr>
            </a:br>
            <a:r>
              <a:rPr lang="ru-RU" sz="4000" b="1" smtClean="0">
                <a:solidFill>
                  <a:srgbClr val="0070C0"/>
                </a:solidFill>
              </a:rPr>
              <a:t/>
            </a:r>
            <a:br>
              <a:rPr lang="ru-RU" sz="4000" b="1" smtClean="0">
                <a:solidFill>
                  <a:srgbClr val="0070C0"/>
                </a:solidFill>
              </a:rPr>
            </a:br>
            <a:r>
              <a:rPr lang="ru-RU" sz="4000" b="1" smtClean="0">
                <a:solidFill>
                  <a:srgbClr val="0070C0"/>
                </a:solidFill>
              </a:rPr>
              <a:t>ВЫ МОЖЕТЕ!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571500" y="3143250"/>
            <a:ext cx="7858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z="2400" b="1">
              <a:latin typeface="Calibri" pitchFamily="34" charset="0"/>
            </a:endParaRPr>
          </a:p>
          <a:p>
            <a:pPr eaLnBrk="0" hangingPunct="0"/>
            <a:r>
              <a:rPr lang="ru-RU" sz="24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285875" y="2000250"/>
            <a:ext cx="6929438" cy="37861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D0EB2"/>
                </a:solidFill>
                <a:latin typeface="+mj-lt"/>
                <a:ea typeface="+mj-ea"/>
                <a:cs typeface="+mj-cs"/>
              </a:rPr>
              <a:t>Внимание!!!</a:t>
            </a:r>
            <a:r>
              <a:rPr lang="ru-RU" sz="3200" dirty="0">
                <a:solidFill>
                  <a:srgbClr val="2D0EB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rgbClr val="2D0EB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>
                <a:latin typeface="+mj-lt"/>
                <a:ea typeface="+mj-ea"/>
                <a:cs typeface="+mj-cs"/>
              </a:rPr>
              <a:t>Цель этой программы – дать возможность партнеру в любом ранге начать свой бизнес на международном рынке</a:t>
            </a:r>
            <a:r>
              <a:rPr lang="ru-RU" sz="3200" b="1" dirty="0">
                <a:latin typeface="+mj-lt"/>
                <a:ea typeface="+mj-ea"/>
                <a:cs typeface="+mj-cs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2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85813" y="5286375"/>
            <a:ext cx="771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/>
              <a:t>(По вопросу участия в программе  обращайтесь к своим Д-М или ЧСД!)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0" y="2000250"/>
            <a:ext cx="9144000" cy="3429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2D0EB2"/>
                </a:solidFill>
              </a:rPr>
              <a:t>Участники: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все лидеры, подписавшие лично новых активных международных партнеров 1-го уровня (сумма Л.О.&gt;50 PV) в период с 1 декабря 2012 г. по 30 ноября 2013 г.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/>
              <a:t/>
            </a:r>
            <a:br>
              <a:rPr lang="en-GB" sz="2800" b="1" smtClean="0"/>
            </a:br>
            <a:r>
              <a:rPr lang="ru-RU" sz="2400" b="1" smtClean="0"/>
              <a:t>(По вопросу участия в программе  обращайтесь к своим Д-М или ЧСД!)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6929438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85750" y="1000125"/>
            <a:ext cx="80724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2D0EB2"/>
                </a:solidFill>
                <a:latin typeface="Calibri" pitchFamily="34" charset="0"/>
              </a:rPr>
              <a:t>Критерии для определения победителя:</a:t>
            </a:r>
            <a:r>
              <a:rPr lang="ru-RU" sz="2800">
                <a:solidFill>
                  <a:srgbClr val="2D0EB2"/>
                </a:solidFill>
                <a:latin typeface="Calibri" pitchFamily="34" charset="0"/>
              </a:rPr>
              <a:t/>
            </a:r>
            <a:br>
              <a:rPr lang="ru-RU" sz="2800">
                <a:solidFill>
                  <a:srgbClr val="2D0EB2"/>
                </a:solidFill>
                <a:latin typeface="Calibri" pitchFamily="34" charset="0"/>
              </a:rPr>
            </a:br>
            <a:endParaRPr lang="ru-RU" sz="2800">
              <a:solidFill>
                <a:srgbClr val="2D0EB2"/>
              </a:solidFill>
              <a:latin typeface="Calibri" pitchFamily="34" charset="0"/>
            </a:endParaRPr>
          </a:p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2800" b="1">
                <a:latin typeface="Calibri" pitchFamily="34" charset="0"/>
              </a:rPr>
              <a:t>) сумма личных объемов  новых международных партнеров  лидерской группы;</a:t>
            </a:r>
            <a:r>
              <a:rPr lang="ru-RU" sz="2800">
                <a:latin typeface="Calibri" pitchFamily="34" charset="0"/>
              </a:rPr>
              <a:t> </a:t>
            </a:r>
            <a:br>
              <a:rPr lang="ru-RU" sz="2800">
                <a:latin typeface="Calibri" pitchFamily="34" charset="0"/>
              </a:rPr>
            </a:br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714375" y="4786313"/>
            <a:ext cx="7358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Формула для определения победителя: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3200" b="1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+ (Bx200) + (Cx100) + (Dx500</a:t>
            </a:r>
            <a:r>
              <a:rPr lang="ru-RU" sz="320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6929438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85750" y="1714500"/>
            <a:ext cx="80724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2D0EB2"/>
                </a:solidFill>
                <a:latin typeface="Calibri" pitchFamily="34" charset="0"/>
              </a:rPr>
              <a:t>Критерии для определения победителя:</a:t>
            </a:r>
            <a:r>
              <a:rPr lang="ru-RU" sz="2800">
                <a:solidFill>
                  <a:srgbClr val="2D0EB2"/>
                </a:solidFill>
                <a:latin typeface="Calibri" pitchFamily="34" charset="0"/>
              </a:rPr>
              <a:t/>
            </a:r>
            <a:br>
              <a:rPr lang="ru-RU" sz="2800">
                <a:solidFill>
                  <a:srgbClr val="2D0EB2"/>
                </a:solidFill>
                <a:latin typeface="Calibri" pitchFamily="34" charset="0"/>
              </a:rPr>
            </a:br>
            <a:r>
              <a:rPr lang="ru-RU" sz="2800">
                <a:latin typeface="Calibri" pitchFamily="34" charset="0"/>
              </a:rPr>
              <a:t/>
            </a:r>
            <a:br>
              <a:rPr lang="ru-RU" sz="2800">
                <a:latin typeface="Calibri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2800" b="1">
                <a:latin typeface="Calibri" pitchFamily="34" charset="0"/>
              </a:rPr>
              <a:t>) количество новых активных(сумма Л.О.&gt;50</a:t>
            </a:r>
            <a:r>
              <a:rPr lang="en-US" sz="2800" b="1">
                <a:latin typeface="Calibri" pitchFamily="34" charset="0"/>
              </a:rPr>
              <a:t> P.V</a:t>
            </a:r>
            <a:r>
              <a:rPr lang="ru-RU" sz="2800" b="1">
                <a:latin typeface="Calibri" pitchFamily="34" charset="0"/>
              </a:rPr>
              <a:t>) партнеров 1-го уровня </a:t>
            </a:r>
            <a:r>
              <a:rPr lang="ru-RU" sz="2800">
                <a:latin typeface="Calibri" pitchFamily="34" charset="0"/>
              </a:rPr>
              <a:t> </a:t>
            </a:r>
            <a:br>
              <a:rPr lang="ru-RU" sz="2800">
                <a:latin typeface="Calibri" pitchFamily="34" charset="0"/>
              </a:rPr>
            </a:br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571500" y="4786313"/>
            <a:ext cx="7643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Формула для определения победителя: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3200" b="1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+ (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x200) + (Cx100) + (Dx500</a:t>
            </a:r>
            <a:r>
              <a:rPr lang="ru-RU" sz="320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6929438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285750" y="1000125"/>
            <a:ext cx="80724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2D0EB2"/>
                </a:solidFill>
                <a:latin typeface="Calibri" pitchFamily="34" charset="0"/>
              </a:rPr>
              <a:t>Критерии для определения победителя:</a:t>
            </a:r>
            <a:r>
              <a:rPr lang="ru-RU" sz="2800">
                <a:solidFill>
                  <a:srgbClr val="2D0EB2"/>
                </a:solidFill>
                <a:latin typeface="Calibri" pitchFamily="34" charset="0"/>
              </a:rPr>
              <a:t/>
            </a:r>
            <a:br>
              <a:rPr lang="ru-RU" sz="2800">
                <a:solidFill>
                  <a:srgbClr val="2D0EB2"/>
                </a:solidFill>
                <a:latin typeface="Calibri" pitchFamily="34" charset="0"/>
              </a:rPr>
            </a:br>
            <a:r>
              <a:rPr lang="ru-RU" sz="2800">
                <a:latin typeface="Calibri" pitchFamily="34" charset="0"/>
              </a:rPr>
              <a:t/>
            </a:r>
            <a:br>
              <a:rPr lang="ru-RU" sz="2800">
                <a:latin typeface="Calibri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2800" b="1">
                <a:latin typeface="Calibri" pitchFamily="34" charset="0"/>
              </a:rPr>
              <a:t>) количество новых активных (сумма Л.О.&gt;50</a:t>
            </a:r>
            <a:r>
              <a:rPr lang="en-US" sz="2800" b="1">
                <a:latin typeface="Calibri" pitchFamily="34" charset="0"/>
              </a:rPr>
              <a:t> P.V.</a:t>
            </a:r>
            <a:r>
              <a:rPr lang="ru-RU" sz="2800" b="1">
                <a:latin typeface="Calibri" pitchFamily="34" charset="0"/>
              </a:rPr>
              <a:t>) партнеров в других уровнях лидерской группы; </a:t>
            </a:r>
            <a:r>
              <a:rPr lang="ru-RU" sz="2800">
                <a:latin typeface="Calibri" pitchFamily="34" charset="0"/>
              </a:rPr>
              <a:t/>
            </a:r>
            <a:br>
              <a:rPr lang="ru-RU" sz="2800">
                <a:latin typeface="Calibri" pitchFamily="34" charset="0"/>
              </a:rPr>
            </a:br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714375" y="4786313"/>
            <a:ext cx="7358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Формула для определения победителя: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3200" b="1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+ (Bx200) + (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x100) + (Dx500</a:t>
            </a:r>
            <a:r>
              <a:rPr lang="ru-RU" sz="320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6929438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285750" y="1000125"/>
            <a:ext cx="80724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2D0EB2"/>
                </a:solidFill>
                <a:latin typeface="Calibri" pitchFamily="34" charset="0"/>
              </a:rPr>
              <a:t>Критерии для определения победителя:</a:t>
            </a:r>
            <a:r>
              <a:rPr lang="ru-RU" sz="2800">
                <a:solidFill>
                  <a:srgbClr val="2D0EB2"/>
                </a:solidFill>
                <a:latin typeface="Calibri" pitchFamily="34" charset="0"/>
              </a:rPr>
              <a:t/>
            </a:r>
            <a:br>
              <a:rPr lang="ru-RU" sz="2800">
                <a:solidFill>
                  <a:srgbClr val="2D0EB2"/>
                </a:solidFill>
                <a:latin typeface="Calibri" pitchFamily="34" charset="0"/>
              </a:rPr>
            </a:br>
            <a:r>
              <a:rPr lang="ru-RU" sz="2800">
                <a:latin typeface="Calibri" pitchFamily="34" charset="0"/>
              </a:rPr>
              <a:t/>
            </a:r>
            <a:br>
              <a:rPr lang="ru-RU" sz="2800">
                <a:latin typeface="Calibri" pitchFamily="34" charset="0"/>
              </a:rPr>
            </a:b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ru-RU" sz="2800" b="1">
                <a:latin typeface="Calibri" pitchFamily="34" charset="0"/>
              </a:rPr>
              <a:t>) количество новых лидеров из числа международных партнеров лидерской группы, подтвердивших свой ранг 2 и более месяцев</a:t>
            </a:r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en-US" sz="2800" b="1">
              <a:latin typeface="Calibri" pitchFamily="34" charset="0"/>
            </a:endParaRPr>
          </a:p>
          <a:p>
            <a:pPr algn="ctr"/>
            <a:endParaRPr lang="ru-RU" sz="2800">
              <a:latin typeface="Calibri" pitchFamily="34" charset="0"/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642938" y="4786313"/>
            <a:ext cx="7429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Формула для определения победителя: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3200" b="1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+ (Bx200) + (Cx100) + (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en-US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x500</a:t>
            </a:r>
            <a:r>
              <a:rPr lang="ru-RU" sz="320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571500" y="2000250"/>
            <a:ext cx="6929438" cy="3071813"/>
          </a:xfrm>
        </p:spPr>
        <p:txBody>
          <a:bodyPr/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rgbClr val="2D0EB2"/>
              </a:solidFill>
            </a:endParaRP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285750" y="1000125"/>
            <a:ext cx="807243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</a:rPr>
              <a:t>Критерии для определения победителя:</a:t>
            </a:r>
            <a:r>
              <a:rPr lang="ru-RU" sz="2400">
                <a:solidFill>
                  <a:srgbClr val="2D0EB2"/>
                </a:solidFill>
                <a:latin typeface="Calibri" pitchFamily="34" charset="0"/>
              </a:rPr>
              <a:t/>
            </a:r>
            <a:br>
              <a:rPr lang="ru-RU" sz="2400">
                <a:solidFill>
                  <a:srgbClr val="2D0EB2"/>
                </a:solidFill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А) сумма личных объемов  новых международных партнеров  лидерской группы;</a:t>
            </a:r>
            <a:r>
              <a:rPr lang="ru-RU" sz="2400">
                <a:latin typeface="Calibri" pitchFamily="34" charset="0"/>
              </a:rPr>
              <a:t> </a:t>
            </a:r>
            <a:br>
              <a:rPr lang="ru-RU" sz="2400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В) количество новых активных(сумма Л.О.&gt;50</a:t>
            </a:r>
            <a:r>
              <a:rPr lang="en-US" sz="2400" b="1">
                <a:latin typeface="Calibri" pitchFamily="34" charset="0"/>
              </a:rPr>
              <a:t> P.V</a:t>
            </a:r>
            <a:r>
              <a:rPr lang="ru-RU" sz="2400" b="1">
                <a:latin typeface="Calibri" pitchFamily="34" charset="0"/>
              </a:rPr>
              <a:t>) партнеров 1-го уровня </a:t>
            </a:r>
            <a:r>
              <a:rPr lang="ru-RU" sz="2400">
                <a:latin typeface="Calibri" pitchFamily="34" charset="0"/>
              </a:rPr>
              <a:t> </a:t>
            </a:r>
            <a:br>
              <a:rPr lang="ru-RU" sz="2400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С) количество новых активных (сумма Л.О.&gt;50</a:t>
            </a:r>
            <a:r>
              <a:rPr lang="en-US" sz="2400" b="1">
                <a:latin typeface="Calibri" pitchFamily="34" charset="0"/>
              </a:rPr>
              <a:t> P.V.</a:t>
            </a:r>
            <a:r>
              <a:rPr lang="ru-RU" sz="2400" b="1">
                <a:latin typeface="Calibri" pitchFamily="34" charset="0"/>
              </a:rPr>
              <a:t>) партнеров в других уровнях лидерской группы; </a:t>
            </a: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r>
              <a:rPr lang="en-US" sz="2400" b="1">
                <a:latin typeface="Calibri" pitchFamily="34" charset="0"/>
              </a:rPr>
              <a:t>D</a:t>
            </a:r>
            <a:r>
              <a:rPr lang="ru-RU" sz="2400" b="1">
                <a:latin typeface="Calibri" pitchFamily="34" charset="0"/>
              </a:rPr>
              <a:t>) количество новых лидеров из числа международных партнеров лидерской группы, подтвердивших свой ранг 2 и более месяцев</a:t>
            </a:r>
            <a:endParaRPr lang="en-US" sz="2400" b="1">
              <a:latin typeface="Calibri" pitchFamily="34" charset="0"/>
            </a:endParaRPr>
          </a:p>
          <a:p>
            <a:pPr algn="ctr"/>
            <a:endParaRPr lang="en-US" sz="2400" b="1">
              <a:latin typeface="Calibri" pitchFamily="34" charset="0"/>
            </a:endParaRPr>
          </a:p>
          <a:p>
            <a:pPr algn="ctr"/>
            <a:endParaRPr lang="en-US" sz="2400" b="1">
              <a:latin typeface="Calibri" pitchFamily="34" charset="0"/>
            </a:endParaRPr>
          </a:p>
          <a:p>
            <a:pPr algn="ctr"/>
            <a:endParaRPr lang="ru-RU" sz="2400">
              <a:latin typeface="Calibri" pitchFamily="34" charset="0"/>
            </a:endParaRP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1143000" y="4786313"/>
            <a:ext cx="6357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Формула для определения победителя:</a:t>
            </a:r>
            <a:endParaRPr lang="en-US" sz="24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+ (Bx200) + (Cx100) + (Dx500</a:t>
            </a:r>
            <a:r>
              <a:rPr lang="ru-RU" sz="280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0"/>
            <a:ext cx="15001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571500" y="2143125"/>
            <a:ext cx="8358188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ВНИМАНИЕ!!!</a:t>
            </a:r>
            <a:endParaRPr lang="en-US" sz="2800" b="1">
              <a:solidFill>
                <a:srgbClr val="2D0EB2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Calibri" pitchFamily="34" charset="0"/>
                <a:cs typeface="Times New Roman" pitchFamily="18" charset="0"/>
              </a:rPr>
              <a:t>Независимо от места, которое Вы займете в конкурсе, за каждые </a:t>
            </a:r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5</a:t>
            </a:r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00 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призовых баллов, накопленных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в течение года, Вы получаете </a:t>
            </a:r>
            <a:r>
              <a:rPr lang="en-US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sz="2800" b="1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50 </a:t>
            </a:r>
            <a:r>
              <a:rPr lang="ru-RU" sz="2800" b="1">
                <a:solidFill>
                  <a:srgbClr val="2D0EB2"/>
                </a:solidFill>
                <a:latin typeface="Calibri" pitchFamily="34" charset="0"/>
                <a:cs typeface="Times New Roman" pitchFamily="18" charset="0"/>
              </a:rPr>
              <a:t>долларов</a:t>
            </a:r>
          </a:p>
          <a:p>
            <a:pPr algn="ctr" eaLnBrk="0" hangingPunct="0"/>
            <a:r>
              <a:rPr lang="ru-RU" sz="2800" b="1">
                <a:latin typeface="Calibri" pitchFamily="34" charset="0"/>
                <a:cs typeface="Times New Roman" pitchFamily="18" charset="0"/>
              </a:rPr>
              <a:t>в счет любой международной конференции 2014года</a:t>
            </a:r>
          </a:p>
          <a:p>
            <a:pPr algn="ctr" eaLnBrk="0" hangingPunct="0"/>
            <a:endParaRPr lang="ru-RU" sz="2800" b="1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/>
              <a:t>(По вопросу участия в программе  обращайтесь к своим Д-М или ЧСД!)</a:t>
            </a:r>
            <a:endParaRPr lang="ru-RU" sz="24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324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Программа поддержки международного спонсирования  </vt:lpstr>
      <vt:lpstr>PowerPoint Presentation</vt:lpstr>
      <vt:lpstr>Участники:  все лидеры, подписавшие лично новых активных международных партнеров 1-го уровня (сумма Л.О.&gt;50 PV) в период с 1 декабря 2012 г. по 30 ноября 2013 г.  (По вопросу участия в программе  обращайтесь к своим Д-М или ЧСД!)  </vt:lpstr>
      <vt:lpstr> </vt:lpstr>
      <vt:lpstr> </vt:lpstr>
      <vt:lpstr> </vt:lpstr>
      <vt:lpstr> </vt:lpstr>
      <vt:lpstr> </vt:lpstr>
      <vt:lpstr>PowerPoint Presentation</vt:lpstr>
      <vt:lpstr> </vt:lpstr>
      <vt:lpstr>Подключайтесь к программе поддержки международного  спонсирования!  ВЫ МОЖЕТЕ!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fox</cp:lastModifiedBy>
  <cp:revision>15</cp:revision>
  <dcterms:created xsi:type="dcterms:W3CDTF">2012-11-29T20:58:51Z</dcterms:created>
  <dcterms:modified xsi:type="dcterms:W3CDTF">2012-12-25T16:51:39Z</dcterms:modified>
</cp:coreProperties>
</file>